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69" r:id="rId3"/>
    <p:sldId id="262" r:id="rId4"/>
    <p:sldId id="258" r:id="rId5"/>
    <p:sldId id="261" r:id="rId6"/>
    <p:sldId id="263" r:id="rId7"/>
    <p:sldId id="264" r:id="rId8"/>
    <p:sldId id="259" r:id="rId9"/>
    <p:sldId id="265" r:id="rId10"/>
    <p:sldId id="267" r:id="rId11"/>
    <p:sldId id="266" r:id="rId12"/>
    <p:sldId id="268" r:id="rId1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864" autoAdjust="0"/>
  </p:normalViewPr>
  <p:slideViewPr>
    <p:cSldViewPr>
      <p:cViewPr varScale="1">
        <p:scale>
          <a:sx n="52" d="100"/>
          <a:sy n="52" d="100"/>
        </p:scale>
        <p:origin x="-47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D38764-7D3A-4F3E-AB71-90B2DD2C4F0B}" type="datetimeFigureOut">
              <a:rPr lang="de-DE" smtClean="0"/>
              <a:pPr/>
              <a:t>09.06.2012</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FBF5F3-6EBA-47B1-98C1-F13D2A2BD4EE}" type="slidenum">
              <a:rPr lang="de-DE" smtClean="0"/>
              <a:pPr/>
              <a:t>‹#›</a:t>
            </a:fld>
            <a:endParaRPr lang="de-D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Political </a:t>
            </a:r>
            <a:r>
              <a:rPr lang="de-DE" dirty="0" err="1" smtClean="0"/>
              <a:t>and</a:t>
            </a:r>
            <a:r>
              <a:rPr lang="de-DE" dirty="0" smtClean="0"/>
              <a:t> </a:t>
            </a:r>
            <a:r>
              <a:rPr lang="de-DE" dirty="0" err="1" smtClean="0"/>
              <a:t>religious</a:t>
            </a:r>
            <a:r>
              <a:rPr lang="de-DE" dirty="0" smtClean="0"/>
              <a:t> </a:t>
            </a:r>
            <a:r>
              <a:rPr lang="de-DE" dirty="0" err="1" smtClean="0"/>
              <a:t>factors</a:t>
            </a:r>
            <a:r>
              <a:rPr lang="de-DE" baseline="0" dirty="0" smtClean="0"/>
              <a:t> </a:t>
            </a:r>
            <a:r>
              <a:rPr lang="de-DE" baseline="0" dirty="0" err="1" smtClean="0"/>
              <a:t>broke</a:t>
            </a:r>
            <a:r>
              <a:rPr lang="de-DE" baseline="0" dirty="0" smtClean="0"/>
              <a:t> </a:t>
            </a:r>
            <a:r>
              <a:rPr lang="de-DE" baseline="0" dirty="0" err="1" smtClean="0"/>
              <a:t>up</a:t>
            </a:r>
            <a:r>
              <a:rPr lang="de-DE" baseline="0" dirty="0" smtClean="0"/>
              <a:t> </a:t>
            </a:r>
            <a:r>
              <a:rPr lang="de-DE" baseline="0" dirty="0" err="1" smtClean="0"/>
              <a:t>the</a:t>
            </a:r>
            <a:r>
              <a:rPr lang="de-DE" baseline="0" dirty="0" smtClean="0"/>
              <a:t> Northern Baltic-</a:t>
            </a:r>
            <a:r>
              <a:rPr lang="de-DE" baseline="0" dirty="0" err="1" smtClean="0"/>
              <a:t>Finnic</a:t>
            </a:r>
            <a:r>
              <a:rPr lang="de-DE" baseline="0" dirty="0" smtClean="0"/>
              <a:t> </a:t>
            </a:r>
            <a:r>
              <a:rPr lang="de-DE" baseline="0" dirty="0" err="1" smtClean="0"/>
              <a:t>dialect</a:t>
            </a:r>
            <a:r>
              <a:rPr lang="de-DE" baseline="0" dirty="0" smtClean="0"/>
              <a:t> </a:t>
            </a:r>
            <a:r>
              <a:rPr lang="de-DE" baseline="0" dirty="0" err="1" smtClean="0"/>
              <a:t>continuum</a:t>
            </a:r>
            <a:endParaRPr lang="de-DE" dirty="0"/>
          </a:p>
        </p:txBody>
      </p:sp>
      <p:sp>
        <p:nvSpPr>
          <p:cNvPr id="4" name="Foliennummernplatzhalter 3"/>
          <p:cNvSpPr>
            <a:spLocks noGrp="1"/>
          </p:cNvSpPr>
          <p:nvPr>
            <p:ph type="sldNum" sz="quarter" idx="10"/>
          </p:nvPr>
        </p:nvSpPr>
        <p:spPr/>
        <p:txBody>
          <a:bodyPr/>
          <a:lstStyle/>
          <a:p>
            <a:fld id="{62FBF5F3-6EBA-47B1-98C1-F13D2A2BD4EE}" type="slidenum">
              <a:rPr lang="de-DE" smtClean="0"/>
              <a:pPr/>
              <a:t>3</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71CE29-BB4E-48F5-846C-AE28CFADB0AC}" type="slidenum">
              <a:rPr lang="de-DE"/>
              <a:pPr/>
              <a:t>4</a:t>
            </a:fld>
            <a:endParaRPr lang="de-DE"/>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de-DE" dirty="0" smtClean="0"/>
              <a:t>Lübeck was </a:t>
            </a:r>
            <a:r>
              <a:rPr lang="de-DE" dirty="0" err="1" smtClean="0"/>
              <a:t>the</a:t>
            </a:r>
            <a:r>
              <a:rPr lang="de-DE" dirty="0" smtClean="0"/>
              <a:t> </a:t>
            </a:r>
            <a:r>
              <a:rPr lang="de-DE" dirty="0" err="1" smtClean="0"/>
              <a:t>dominating</a:t>
            </a:r>
            <a:r>
              <a:rPr lang="de-DE" baseline="0" dirty="0" smtClean="0"/>
              <a:t> </a:t>
            </a:r>
            <a:r>
              <a:rPr lang="de-DE" baseline="0" dirty="0" err="1" smtClean="0"/>
              <a:t>city</a:t>
            </a:r>
            <a:r>
              <a:rPr lang="de-DE" baseline="0" dirty="0" smtClean="0"/>
              <a:t> </a:t>
            </a:r>
            <a:r>
              <a:rPr lang="de-DE" baseline="0" dirty="0" err="1" smtClean="0"/>
              <a:t>of</a:t>
            </a:r>
            <a:r>
              <a:rPr lang="de-DE" baseline="0" dirty="0" smtClean="0"/>
              <a:t> </a:t>
            </a:r>
            <a:r>
              <a:rPr lang="de-DE" baseline="0" dirty="0" err="1" smtClean="0"/>
              <a:t>the</a:t>
            </a:r>
            <a:r>
              <a:rPr lang="de-DE" baseline="0" dirty="0" smtClean="0"/>
              <a:t> </a:t>
            </a:r>
            <a:r>
              <a:rPr lang="de-DE" baseline="0" dirty="0" err="1" smtClean="0"/>
              <a:t>Hanseatic</a:t>
            </a:r>
            <a:r>
              <a:rPr lang="de-DE" baseline="0" dirty="0" smtClean="0"/>
              <a:t> League </a:t>
            </a:r>
            <a:r>
              <a:rPr lang="de-DE" baseline="0" dirty="0" err="1" smtClean="0"/>
              <a:t>during</a:t>
            </a:r>
            <a:r>
              <a:rPr lang="de-DE" baseline="0" dirty="0" smtClean="0"/>
              <a:t> </a:t>
            </a:r>
            <a:r>
              <a:rPr lang="de-DE" baseline="0" dirty="0" err="1" smtClean="0"/>
              <a:t>many</a:t>
            </a:r>
            <a:r>
              <a:rPr lang="de-DE" baseline="0" dirty="0" smtClean="0"/>
              <a:t> </a:t>
            </a:r>
            <a:r>
              <a:rPr lang="de-DE" baseline="0" dirty="0" err="1" smtClean="0"/>
              <a:t>centuries</a:t>
            </a:r>
            <a:r>
              <a:rPr lang="de-DE" baseline="0" dirty="0" smtClean="0"/>
              <a:t>, </a:t>
            </a:r>
            <a:r>
              <a:rPr lang="de-DE" baseline="0" dirty="0" err="1" smtClean="0"/>
              <a:t>while</a:t>
            </a:r>
            <a:r>
              <a:rPr lang="de-DE" baseline="0" dirty="0" smtClean="0"/>
              <a:t> </a:t>
            </a:r>
            <a:r>
              <a:rPr lang="de-DE" baseline="0" dirty="0" err="1" smtClean="0"/>
              <a:t>Visby</a:t>
            </a:r>
            <a:r>
              <a:rPr lang="de-DE" baseline="0" dirty="0" smtClean="0"/>
              <a:t> in Gotland was </a:t>
            </a:r>
            <a:r>
              <a:rPr lang="de-DE" baseline="0" dirty="0" err="1" smtClean="0"/>
              <a:t>one</a:t>
            </a:r>
            <a:r>
              <a:rPr lang="de-DE" baseline="0" dirty="0" smtClean="0"/>
              <a:t> </a:t>
            </a:r>
            <a:r>
              <a:rPr lang="de-DE" baseline="0" dirty="0" err="1" smtClean="0"/>
              <a:t>of</a:t>
            </a:r>
            <a:r>
              <a:rPr lang="de-DE" baseline="0" dirty="0" smtClean="0"/>
              <a:t> </a:t>
            </a:r>
            <a:r>
              <a:rPr lang="de-DE" baseline="0" dirty="0" err="1" smtClean="0"/>
              <a:t>its</a:t>
            </a:r>
            <a:r>
              <a:rPr lang="de-DE" baseline="0" dirty="0" smtClean="0"/>
              <a:t> </a:t>
            </a:r>
            <a:r>
              <a:rPr lang="de-DE" baseline="0" dirty="0" err="1" smtClean="0"/>
              <a:t>birthplaces</a:t>
            </a:r>
            <a:r>
              <a:rPr lang="de-DE" baseline="0" dirty="0" smtClean="0"/>
              <a:t> </a:t>
            </a:r>
            <a:r>
              <a:rPr lang="de-DE" baseline="0" dirty="0" err="1" smtClean="0"/>
              <a:t>and</a:t>
            </a:r>
            <a:r>
              <a:rPr lang="de-DE" baseline="0" dirty="0" smtClean="0"/>
              <a:t> </a:t>
            </a:r>
            <a:r>
              <a:rPr lang="de-DE" baseline="0" dirty="0" err="1" smtClean="0"/>
              <a:t>centre</a:t>
            </a:r>
            <a:r>
              <a:rPr lang="de-DE" baseline="0" dirty="0" smtClean="0"/>
              <a:t> </a:t>
            </a:r>
            <a:r>
              <a:rPr lang="de-DE" baseline="0" dirty="0" err="1" smtClean="0"/>
              <a:t>of</a:t>
            </a:r>
            <a:r>
              <a:rPr lang="de-DE" baseline="0" dirty="0" smtClean="0"/>
              <a:t> Baltic </a:t>
            </a:r>
            <a:r>
              <a:rPr lang="de-DE" baseline="0" dirty="0" err="1" smtClean="0"/>
              <a:t>trade</a:t>
            </a:r>
            <a:endParaRPr lang="de-D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err="1" smtClean="0"/>
              <a:t>Fi</a:t>
            </a:r>
            <a:r>
              <a:rPr lang="de-DE" dirty="0" smtClean="0"/>
              <a:t>. </a:t>
            </a:r>
            <a:r>
              <a:rPr lang="de-DE" dirty="0" err="1" smtClean="0"/>
              <a:t>Saksa</a:t>
            </a:r>
            <a:r>
              <a:rPr lang="de-DE" dirty="0" smtClean="0"/>
              <a:t> </a:t>
            </a:r>
            <a:r>
              <a:rPr lang="de-DE" dirty="0" err="1" smtClean="0"/>
              <a:t>from</a:t>
            </a:r>
            <a:r>
              <a:rPr lang="de-DE" dirty="0" smtClean="0"/>
              <a:t> </a:t>
            </a:r>
            <a:r>
              <a:rPr lang="de-DE" dirty="0" err="1" smtClean="0"/>
              <a:t>the</a:t>
            </a:r>
            <a:r>
              <a:rPr lang="de-DE" dirty="0" smtClean="0"/>
              <a:t> </a:t>
            </a:r>
            <a:r>
              <a:rPr lang="de-DE" dirty="0" err="1" smtClean="0"/>
              <a:t>ethnonym</a:t>
            </a:r>
            <a:r>
              <a:rPr lang="de-DE" baseline="0" dirty="0" smtClean="0"/>
              <a:t> </a:t>
            </a:r>
            <a:r>
              <a:rPr lang="de-DE" baseline="0" dirty="0" err="1" smtClean="0"/>
              <a:t>of</a:t>
            </a:r>
            <a:r>
              <a:rPr lang="de-DE" baseline="0" dirty="0" smtClean="0"/>
              <a:t> </a:t>
            </a:r>
            <a:r>
              <a:rPr lang="de-DE" baseline="0" dirty="0" err="1" smtClean="0"/>
              <a:t>Saxons</a:t>
            </a:r>
            <a:r>
              <a:rPr lang="de-DE" baseline="0" smtClean="0"/>
              <a:t>!</a:t>
            </a:r>
            <a:endParaRPr lang="de-DE"/>
          </a:p>
        </p:txBody>
      </p:sp>
      <p:sp>
        <p:nvSpPr>
          <p:cNvPr id="4" name="Foliennummernplatzhalter 3"/>
          <p:cNvSpPr>
            <a:spLocks noGrp="1"/>
          </p:cNvSpPr>
          <p:nvPr>
            <p:ph type="sldNum" sz="quarter" idx="10"/>
          </p:nvPr>
        </p:nvSpPr>
        <p:spPr/>
        <p:txBody>
          <a:bodyPr/>
          <a:lstStyle/>
          <a:p>
            <a:fld id="{62FBF5F3-6EBA-47B1-98C1-F13D2A2BD4EE}" type="slidenum">
              <a:rPr lang="de-DE" smtClean="0"/>
              <a:pPr/>
              <a:t>5</a:t>
            </a:fld>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err="1" smtClean="0"/>
              <a:t>Bugenhagen‘s</a:t>
            </a:r>
            <a:r>
              <a:rPr lang="de-DE" dirty="0" smtClean="0"/>
              <a:t> </a:t>
            </a:r>
            <a:r>
              <a:rPr lang="de-DE" dirty="0" err="1" smtClean="0"/>
              <a:t>Bible</a:t>
            </a:r>
            <a:r>
              <a:rPr lang="de-DE" dirty="0" smtClean="0"/>
              <a:t> </a:t>
            </a:r>
            <a:r>
              <a:rPr lang="de-DE" dirty="0" err="1" smtClean="0"/>
              <a:t>translation</a:t>
            </a:r>
            <a:r>
              <a:rPr lang="de-DE" dirty="0" smtClean="0"/>
              <a:t> </a:t>
            </a:r>
            <a:r>
              <a:rPr lang="de-DE" dirty="0" err="1" smtClean="0"/>
              <a:t>came</a:t>
            </a:r>
            <a:r>
              <a:rPr lang="de-DE" dirty="0" smtClean="0"/>
              <a:t> </a:t>
            </a:r>
            <a:r>
              <a:rPr lang="de-DE" dirty="0" err="1" smtClean="0"/>
              <a:t>quite</a:t>
            </a:r>
            <a:r>
              <a:rPr lang="de-DE" dirty="0" smtClean="0"/>
              <a:t> </a:t>
            </a:r>
            <a:r>
              <a:rPr lang="de-DE" dirty="0" err="1" smtClean="0"/>
              <a:t>at</a:t>
            </a:r>
            <a:r>
              <a:rPr lang="de-DE" dirty="0" smtClean="0"/>
              <a:t> </a:t>
            </a:r>
            <a:r>
              <a:rPr lang="de-DE" dirty="0" err="1" smtClean="0"/>
              <a:t>the</a:t>
            </a:r>
            <a:r>
              <a:rPr lang="de-DE" dirty="0" smtClean="0"/>
              <a:t> same time </a:t>
            </a:r>
            <a:r>
              <a:rPr lang="de-DE" dirty="0" err="1" smtClean="0"/>
              <a:t>as</a:t>
            </a:r>
            <a:r>
              <a:rPr lang="de-DE" dirty="0" smtClean="0"/>
              <a:t> </a:t>
            </a:r>
            <a:r>
              <a:rPr lang="de-DE" dirty="0" err="1" smtClean="0"/>
              <a:t>Luther‘s</a:t>
            </a:r>
            <a:r>
              <a:rPr lang="de-DE" dirty="0" smtClean="0"/>
              <a:t> High German</a:t>
            </a:r>
            <a:r>
              <a:rPr lang="de-DE" baseline="0" dirty="0" smtClean="0"/>
              <a:t> </a:t>
            </a:r>
            <a:r>
              <a:rPr lang="de-DE" baseline="0" dirty="0" err="1" smtClean="0"/>
              <a:t>one</a:t>
            </a:r>
            <a:r>
              <a:rPr lang="de-DE" baseline="0" dirty="0" smtClean="0"/>
              <a:t>, but </a:t>
            </a:r>
            <a:r>
              <a:rPr lang="de-DE" baseline="0" dirty="0" err="1" smtClean="0"/>
              <a:t>remained</a:t>
            </a:r>
            <a:r>
              <a:rPr lang="de-DE" baseline="0" dirty="0" smtClean="0"/>
              <a:t> </a:t>
            </a:r>
            <a:r>
              <a:rPr lang="de-DE" baseline="0" dirty="0" err="1" smtClean="0"/>
              <a:t>one</a:t>
            </a:r>
            <a:r>
              <a:rPr lang="de-DE" baseline="0" dirty="0" smtClean="0"/>
              <a:t> </a:t>
            </a:r>
            <a:r>
              <a:rPr lang="de-DE" baseline="0" dirty="0" err="1" smtClean="0"/>
              <a:t>of</a:t>
            </a:r>
            <a:r>
              <a:rPr lang="de-DE" baseline="0" dirty="0" smtClean="0"/>
              <a:t> </a:t>
            </a:r>
            <a:r>
              <a:rPr lang="de-DE" baseline="0" dirty="0" err="1" smtClean="0"/>
              <a:t>the</a:t>
            </a:r>
            <a:r>
              <a:rPr lang="de-DE" baseline="0" dirty="0" smtClean="0"/>
              <a:t> </a:t>
            </a:r>
            <a:r>
              <a:rPr lang="de-DE" baseline="0" dirty="0" err="1" smtClean="0"/>
              <a:t>few</a:t>
            </a:r>
            <a:r>
              <a:rPr lang="de-DE" baseline="0" dirty="0" smtClean="0"/>
              <a:t> </a:t>
            </a:r>
            <a:r>
              <a:rPr lang="de-DE" baseline="0" dirty="0" err="1" smtClean="0"/>
              <a:t>printed</a:t>
            </a:r>
            <a:r>
              <a:rPr lang="de-DE" baseline="0" dirty="0" smtClean="0"/>
              <a:t> </a:t>
            </a:r>
            <a:r>
              <a:rPr lang="de-DE" baseline="0" dirty="0" err="1" smtClean="0"/>
              <a:t>books</a:t>
            </a:r>
            <a:r>
              <a:rPr lang="de-DE" baseline="0" dirty="0" smtClean="0"/>
              <a:t> in </a:t>
            </a:r>
            <a:r>
              <a:rPr lang="de-DE" baseline="0" dirty="0" err="1" smtClean="0"/>
              <a:t>classical</a:t>
            </a:r>
            <a:r>
              <a:rPr lang="de-DE" baseline="0" dirty="0" smtClean="0"/>
              <a:t> </a:t>
            </a:r>
            <a:r>
              <a:rPr lang="de-DE" baseline="0" dirty="0" err="1" smtClean="0"/>
              <a:t>Middle</a:t>
            </a:r>
            <a:r>
              <a:rPr lang="de-DE" baseline="0" dirty="0" smtClean="0"/>
              <a:t> Low German.</a:t>
            </a:r>
            <a:endParaRPr lang="de-DE" dirty="0"/>
          </a:p>
        </p:txBody>
      </p:sp>
      <p:sp>
        <p:nvSpPr>
          <p:cNvPr id="4" name="Foliennummernplatzhalter 3"/>
          <p:cNvSpPr>
            <a:spLocks noGrp="1"/>
          </p:cNvSpPr>
          <p:nvPr>
            <p:ph type="sldNum" sz="quarter" idx="10"/>
          </p:nvPr>
        </p:nvSpPr>
        <p:spPr/>
        <p:txBody>
          <a:bodyPr/>
          <a:lstStyle/>
          <a:p>
            <a:fld id="{62FBF5F3-6EBA-47B1-98C1-F13D2A2BD4EE}" type="slidenum">
              <a:rPr lang="de-DE" smtClean="0"/>
              <a:pPr/>
              <a:t>6</a:t>
            </a:fld>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Native</a:t>
            </a:r>
            <a:r>
              <a:rPr lang="de-DE" baseline="0" dirty="0" smtClean="0"/>
              <a:t> </a:t>
            </a:r>
            <a:r>
              <a:rPr lang="de-DE" baseline="0" dirty="0" err="1" smtClean="0"/>
              <a:t>Finns</a:t>
            </a:r>
            <a:r>
              <a:rPr lang="de-DE" baseline="0" dirty="0" smtClean="0"/>
              <a:t> </a:t>
            </a:r>
            <a:r>
              <a:rPr lang="de-DE" baseline="0" dirty="0" err="1" smtClean="0"/>
              <a:t>who</a:t>
            </a:r>
            <a:r>
              <a:rPr lang="de-DE" baseline="0" dirty="0" smtClean="0"/>
              <a:t> </a:t>
            </a:r>
            <a:r>
              <a:rPr lang="de-DE" baseline="0" dirty="0" err="1" smtClean="0"/>
              <a:t>wanted</a:t>
            </a:r>
            <a:r>
              <a:rPr lang="de-DE" baseline="0" dirty="0" smtClean="0"/>
              <a:t> </a:t>
            </a:r>
            <a:r>
              <a:rPr lang="de-DE" baseline="0" dirty="0" err="1" smtClean="0"/>
              <a:t>to</a:t>
            </a:r>
            <a:r>
              <a:rPr lang="de-DE" baseline="0" dirty="0" smtClean="0"/>
              <a:t> </a:t>
            </a:r>
            <a:r>
              <a:rPr lang="de-DE" baseline="0" dirty="0" err="1" smtClean="0"/>
              <a:t>make</a:t>
            </a:r>
            <a:r>
              <a:rPr lang="de-DE" baseline="0" dirty="0" smtClean="0"/>
              <a:t> </a:t>
            </a:r>
            <a:r>
              <a:rPr lang="de-DE" baseline="0" dirty="0" err="1" smtClean="0"/>
              <a:t>their</a:t>
            </a:r>
            <a:r>
              <a:rPr lang="de-DE" baseline="0" dirty="0" smtClean="0"/>
              <a:t> </a:t>
            </a:r>
            <a:r>
              <a:rPr lang="de-DE" baseline="0" dirty="0" err="1" smtClean="0"/>
              <a:t>way</a:t>
            </a:r>
            <a:r>
              <a:rPr lang="de-DE" baseline="0" dirty="0" smtClean="0"/>
              <a:t> </a:t>
            </a:r>
            <a:r>
              <a:rPr lang="de-DE" baseline="0" dirty="0" err="1" smtClean="0"/>
              <a:t>up</a:t>
            </a:r>
            <a:r>
              <a:rPr lang="de-DE" baseline="0" dirty="0" smtClean="0"/>
              <a:t> </a:t>
            </a:r>
            <a:r>
              <a:rPr lang="de-DE" baseline="0" dirty="0" err="1" smtClean="0"/>
              <a:t>had</a:t>
            </a:r>
            <a:r>
              <a:rPr lang="de-DE" baseline="0" dirty="0" smtClean="0"/>
              <a:t> </a:t>
            </a:r>
            <a:r>
              <a:rPr lang="de-DE" baseline="0" dirty="0" err="1" smtClean="0"/>
              <a:t>to</a:t>
            </a:r>
            <a:r>
              <a:rPr lang="de-DE" baseline="0" dirty="0" smtClean="0"/>
              <a:t> </a:t>
            </a:r>
            <a:r>
              <a:rPr lang="de-DE" baseline="0" dirty="0" err="1" smtClean="0"/>
              <a:t>choose</a:t>
            </a:r>
            <a:r>
              <a:rPr lang="de-DE" baseline="0" dirty="0" smtClean="0"/>
              <a:t> </a:t>
            </a:r>
            <a:r>
              <a:rPr lang="de-DE" baseline="0" dirty="0" err="1" smtClean="0"/>
              <a:t>at</a:t>
            </a:r>
            <a:r>
              <a:rPr lang="de-DE" baseline="0" dirty="0" smtClean="0"/>
              <a:t> least </a:t>
            </a:r>
            <a:r>
              <a:rPr lang="de-DE" baseline="0" dirty="0" err="1" smtClean="0"/>
              <a:t>one</a:t>
            </a:r>
            <a:r>
              <a:rPr lang="de-DE" baseline="0" dirty="0" smtClean="0"/>
              <a:t> </a:t>
            </a:r>
            <a:r>
              <a:rPr lang="de-DE" baseline="0" dirty="0" err="1" smtClean="0"/>
              <a:t>foreign</a:t>
            </a:r>
            <a:r>
              <a:rPr lang="de-DE" baseline="0" dirty="0" smtClean="0"/>
              <a:t> </a:t>
            </a:r>
            <a:r>
              <a:rPr lang="de-DE" baseline="0" dirty="0" err="1" smtClean="0"/>
              <a:t>language</a:t>
            </a:r>
            <a:r>
              <a:rPr lang="de-DE" baseline="0" dirty="0" smtClean="0"/>
              <a:t> </a:t>
            </a:r>
            <a:r>
              <a:rPr lang="de-DE" baseline="0" dirty="0" err="1" smtClean="0"/>
              <a:t>for</a:t>
            </a:r>
            <a:r>
              <a:rPr lang="de-DE" baseline="0" dirty="0" smtClean="0"/>
              <a:t> </a:t>
            </a:r>
            <a:r>
              <a:rPr lang="de-DE" baseline="0" dirty="0" err="1" smtClean="0"/>
              <a:t>their</a:t>
            </a:r>
            <a:r>
              <a:rPr lang="de-DE" baseline="0" dirty="0" smtClean="0"/>
              <a:t> </a:t>
            </a:r>
            <a:r>
              <a:rPr lang="de-DE" baseline="0" dirty="0" err="1" smtClean="0"/>
              <a:t>career</a:t>
            </a:r>
            <a:r>
              <a:rPr lang="de-DE" baseline="0" dirty="0" smtClean="0"/>
              <a:t>: </a:t>
            </a:r>
            <a:r>
              <a:rPr lang="de-DE" baseline="0" dirty="0" err="1" smtClean="0"/>
              <a:t>Swedish</a:t>
            </a:r>
            <a:r>
              <a:rPr lang="de-DE" baseline="0" dirty="0" smtClean="0"/>
              <a:t> </a:t>
            </a:r>
            <a:r>
              <a:rPr lang="de-DE" baseline="0" dirty="0" err="1" smtClean="0"/>
              <a:t>for</a:t>
            </a:r>
            <a:r>
              <a:rPr lang="de-DE" baseline="0" dirty="0" smtClean="0"/>
              <a:t> </a:t>
            </a:r>
            <a:r>
              <a:rPr lang="de-DE" baseline="0" dirty="0" err="1" smtClean="0"/>
              <a:t>administration</a:t>
            </a:r>
            <a:r>
              <a:rPr lang="de-DE" baseline="0" dirty="0" smtClean="0"/>
              <a:t>, </a:t>
            </a:r>
            <a:r>
              <a:rPr lang="de-DE" baseline="0" dirty="0" err="1" smtClean="0"/>
              <a:t>Latin</a:t>
            </a:r>
            <a:r>
              <a:rPr lang="de-DE" baseline="0" dirty="0" smtClean="0"/>
              <a:t> </a:t>
            </a:r>
            <a:r>
              <a:rPr lang="de-DE" baseline="0" dirty="0" err="1" smtClean="0"/>
              <a:t>for</a:t>
            </a:r>
            <a:r>
              <a:rPr lang="de-DE" baseline="0" dirty="0" smtClean="0"/>
              <a:t> </a:t>
            </a:r>
            <a:r>
              <a:rPr lang="de-DE" baseline="0" dirty="0" err="1" smtClean="0"/>
              <a:t>religious</a:t>
            </a:r>
            <a:r>
              <a:rPr lang="de-DE" baseline="0" dirty="0" smtClean="0"/>
              <a:t> </a:t>
            </a:r>
            <a:r>
              <a:rPr lang="de-DE" baseline="0" dirty="0" err="1" smtClean="0"/>
              <a:t>offices</a:t>
            </a:r>
            <a:r>
              <a:rPr lang="de-DE" baseline="0" dirty="0" smtClean="0"/>
              <a:t>, Low German </a:t>
            </a:r>
            <a:r>
              <a:rPr lang="de-DE" baseline="0" dirty="0" err="1" smtClean="0"/>
              <a:t>for</a:t>
            </a:r>
            <a:r>
              <a:rPr lang="de-DE" baseline="0" dirty="0" smtClean="0"/>
              <a:t> </a:t>
            </a:r>
            <a:r>
              <a:rPr lang="de-DE" baseline="0" dirty="0" err="1" smtClean="0"/>
              <a:t>economical</a:t>
            </a:r>
            <a:r>
              <a:rPr lang="de-DE" baseline="0" dirty="0" smtClean="0"/>
              <a:t> </a:t>
            </a:r>
            <a:r>
              <a:rPr lang="de-DE" baseline="0" dirty="0" err="1" smtClean="0"/>
              <a:t>careers</a:t>
            </a:r>
            <a:r>
              <a:rPr lang="de-DE" baseline="0" dirty="0" smtClean="0"/>
              <a:t>.</a:t>
            </a:r>
            <a:endParaRPr lang="de-DE" dirty="0"/>
          </a:p>
        </p:txBody>
      </p:sp>
      <p:sp>
        <p:nvSpPr>
          <p:cNvPr id="4" name="Foliennummernplatzhalter 3"/>
          <p:cNvSpPr>
            <a:spLocks noGrp="1"/>
          </p:cNvSpPr>
          <p:nvPr>
            <p:ph type="sldNum" sz="quarter" idx="10"/>
          </p:nvPr>
        </p:nvSpPr>
        <p:spPr/>
        <p:txBody>
          <a:bodyPr/>
          <a:lstStyle/>
          <a:p>
            <a:fld id="{62FBF5F3-6EBA-47B1-98C1-F13D2A2BD4EE}" type="slidenum">
              <a:rPr lang="de-DE" smtClean="0"/>
              <a:pPr/>
              <a:t>7</a:t>
            </a:fld>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err="1" smtClean="0"/>
              <a:t>One</a:t>
            </a:r>
            <a:r>
              <a:rPr lang="de-DE" baseline="0" dirty="0" smtClean="0"/>
              <a:t> </a:t>
            </a:r>
            <a:r>
              <a:rPr lang="de-DE" baseline="0" dirty="0" err="1" smtClean="0"/>
              <a:t>of</a:t>
            </a:r>
            <a:r>
              <a:rPr lang="de-DE" baseline="0" dirty="0" smtClean="0"/>
              <a:t> </a:t>
            </a:r>
            <a:r>
              <a:rPr lang="de-DE" baseline="0" dirty="0" err="1" smtClean="0"/>
              <a:t>the</a:t>
            </a:r>
            <a:r>
              <a:rPr lang="de-DE" baseline="0" dirty="0" smtClean="0"/>
              <a:t> </a:t>
            </a:r>
            <a:r>
              <a:rPr lang="de-DE" baseline="0" dirty="0" err="1" smtClean="0"/>
              <a:t>earliest</a:t>
            </a:r>
            <a:r>
              <a:rPr lang="de-DE" baseline="0" dirty="0" smtClean="0"/>
              <a:t> </a:t>
            </a:r>
            <a:r>
              <a:rPr lang="de-DE" baseline="0" dirty="0" err="1" smtClean="0"/>
              <a:t>voices</a:t>
            </a:r>
            <a:r>
              <a:rPr lang="de-DE" baseline="0" dirty="0" smtClean="0"/>
              <a:t> in </a:t>
            </a:r>
            <a:r>
              <a:rPr lang="de-DE" baseline="0" dirty="0" err="1" smtClean="0"/>
              <a:t>favour</a:t>
            </a:r>
            <a:r>
              <a:rPr lang="de-DE" baseline="0" dirty="0" smtClean="0"/>
              <a:t> </a:t>
            </a:r>
            <a:r>
              <a:rPr lang="de-DE" baseline="0" dirty="0" err="1" smtClean="0"/>
              <a:t>of</a:t>
            </a:r>
            <a:r>
              <a:rPr lang="de-DE" baseline="0" dirty="0" smtClean="0"/>
              <a:t> </a:t>
            </a:r>
            <a:r>
              <a:rPr lang="de-DE" baseline="0" dirty="0" err="1" smtClean="0"/>
              <a:t>the</a:t>
            </a:r>
            <a:r>
              <a:rPr lang="de-DE" baseline="0" dirty="0" smtClean="0"/>
              <a:t> </a:t>
            </a:r>
            <a:r>
              <a:rPr lang="de-DE" baseline="0" dirty="0" err="1" smtClean="0"/>
              <a:t>existence</a:t>
            </a:r>
            <a:r>
              <a:rPr lang="de-DE" baseline="0" dirty="0" smtClean="0"/>
              <a:t> </a:t>
            </a:r>
            <a:r>
              <a:rPr lang="de-DE" baseline="0" dirty="0" err="1" smtClean="0"/>
              <a:t>of</a:t>
            </a:r>
            <a:r>
              <a:rPr lang="de-DE" baseline="0" dirty="0" smtClean="0"/>
              <a:t> Low German </a:t>
            </a:r>
            <a:r>
              <a:rPr lang="de-DE" baseline="0" dirty="0" err="1" smtClean="0"/>
              <a:t>loan</a:t>
            </a:r>
            <a:r>
              <a:rPr lang="de-DE" baseline="0" dirty="0" smtClean="0"/>
              <a:t> </a:t>
            </a:r>
            <a:r>
              <a:rPr lang="de-DE" baseline="0" dirty="0" err="1" smtClean="0"/>
              <a:t>words</a:t>
            </a:r>
            <a:r>
              <a:rPr lang="de-DE" baseline="0" dirty="0" smtClean="0"/>
              <a:t> was T. E. Karsten </a:t>
            </a:r>
            <a:r>
              <a:rPr lang="de-DE" baseline="0" dirty="0" err="1" smtClean="0"/>
              <a:t>who</a:t>
            </a:r>
            <a:r>
              <a:rPr lang="de-DE" baseline="0" dirty="0" smtClean="0"/>
              <a:t> </a:t>
            </a:r>
            <a:r>
              <a:rPr lang="de-DE" baseline="0" dirty="0" err="1" smtClean="0"/>
              <a:t>formulated</a:t>
            </a:r>
            <a:r>
              <a:rPr lang="de-DE" baseline="0" dirty="0" smtClean="0"/>
              <a:t> </a:t>
            </a:r>
            <a:r>
              <a:rPr lang="de-DE" baseline="0" dirty="0" err="1" smtClean="0"/>
              <a:t>the</a:t>
            </a:r>
            <a:r>
              <a:rPr lang="de-DE" baseline="0" dirty="0" smtClean="0"/>
              <a:t> </a:t>
            </a:r>
            <a:r>
              <a:rPr lang="de-DE" baseline="0" dirty="0" err="1" smtClean="0"/>
              <a:t>problem</a:t>
            </a:r>
            <a:r>
              <a:rPr lang="de-DE" baseline="0" dirty="0" smtClean="0"/>
              <a:t> </a:t>
            </a:r>
            <a:r>
              <a:rPr lang="de-DE" baseline="0" dirty="0" err="1" smtClean="0"/>
              <a:t>as</a:t>
            </a:r>
            <a:r>
              <a:rPr lang="de-DE" baseline="0" dirty="0" smtClean="0"/>
              <a:t> </a:t>
            </a:r>
            <a:r>
              <a:rPr lang="de-DE" baseline="0" dirty="0" err="1" smtClean="0"/>
              <a:t>follows</a:t>
            </a:r>
            <a:r>
              <a:rPr lang="de-DE" baseline="0" dirty="0" smtClean="0"/>
              <a:t> in 1909:</a:t>
            </a:r>
            <a:endParaRPr lang="de-DE"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„Da die Finnen, wie bekannt, während aller Perioden einen großen Teil ihrer höheren Kulturbegriffe von den Schweden gelernt und gleichzeitig die dafür gebrauchten Ausdrücke entlehnt haben, ergibt sich hieraus a priori, </a:t>
            </a:r>
            <a:r>
              <a:rPr lang="de-DE" dirty="0" err="1" smtClean="0"/>
              <a:t>daß</a:t>
            </a:r>
            <a:r>
              <a:rPr lang="de-DE" dirty="0" smtClean="0"/>
              <a:t> wir unter den schwedischen Lehnwörtern im Finnischen auch niederdeutsches Sprachgut zu erwarten haben. Durch die oben skizzierten direkten Beziehungen der Finnen zu Deutschland sind die niederdeutschen Bestandteile im Finnischen wahrscheinlich vermehrt worden. In welchem Grade, ist aber nicht mehr sicher zu erschließen.“</a:t>
            </a:r>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„As </a:t>
            </a:r>
            <a:r>
              <a:rPr lang="de-DE" dirty="0" err="1" smtClean="0"/>
              <a:t>it</a:t>
            </a:r>
            <a:r>
              <a:rPr lang="de-DE" dirty="0" smtClean="0"/>
              <a:t> </a:t>
            </a:r>
            <a:r>
              <a:rPr lang="de-DE" dirty="0" err="1" smtClean="0"/>
              <a:t>is</a:t>
            </a:r>
            <a:r>
              <a:rPr lang="de-DE" dirty="0" smtClean="0"/>
              <a:t> </a:t>
            </a:r>
            <a:r>
              <a:rPr lang="de-DE" dirty="0" err="1" smtClean="0"/>
              <a:t>known</a:t>
            </a:r>
            <a:r>
              <a:rPr lang="de-DE" dirty="0" smtClean="0"/>
              <a:t>,</a:t>
            </a:r>
            <a:r>
              <a:rPr lang="de-DE" baseline="0" dirty="0" smtClean="0"/>
              <a:t> </a:t>
            </a:r>
            <a:r>
              <a:rPr lang="de-DE" baseline="0" dirty="0" err="1" smtClean="0"/>
              <a:t>the</a:t>
            </a:r>
            <a:r>
              <a:rPr lang="de-DE" baseline="0" dirty="0" smtClean="0"/>
              <a:t> </a:t>
            </a:r>
            <a:r>
              <a:rPr lang="de-DE" baseline="0" dirty="0" err="1" smtClean="0"/>
              <a:t>Finns</a:t>
            </a:r>
            <a:r>
              <a:rPr lang="de-DE" baseline="0" dirty="0" smtClean="0"/>
              <a:t> </a:t>
            </a:r>
            <a:r>
              <a:rPr lang="de-DE" baseline="0" dirty="0" err="1" smtClean="0"/>
              <a:t>have</a:t>
            </a:r>
            <a:r>
              <a:rPr lang="de-DE" baseline="0" dirty="0" smtClean="0"/>
              <a:t> </a:t>
            </a:r>
            <a:r>
              <a:rPr lang="de-DE" baseline="0" dirty="0" err="1" smtClean="0"/>
              <a:t>during</a:t>
            </a:r>
            <a:r>
              <a:rPr lang="de-DE" baseline="0" dirty="0" smtClean="0"/>
              <a:t> all </a:t>
            </a:r>
            <a:r>
              <a:rPr lang="de-DE" baseline="0" dirty="0" err="1" smtClean="0"/>
              <a:t>periods</a:t>
            </a:r>
            <a:r>
              <a:rPr lang="de-DE" baseline="0" dirty="0" smtClean="0"/>
              <a:t> </a:t>
            </a:r>
            <a:r>
              <a:rPr lang="de-DE" baseline="0" dirty="0" err="1" smtClean="0"/>
              <a:t>learnt</a:t>
            </a:r>
            <a:r>
              <a:rPr lang="de-DE" baseline="0" dirty="0" smtClean="0"/>
              <a:t> a </a:t>
            </a:r>
            <a:r>
              <a:rPr lang="de-DE" baseline="0" dirty="0" err="1" smtClean="0"/>
              <a:t>great</a:t>
            </a:r>
            <a:r>
              <a:rPr lang="de-DE" baseline="0" dirty="0" smtClean="0"/>
              <a:t> </a:t>
            </a:r>
            <a:r>
              <a:rPr lang="de-DE" baseline="0" dirty="0" err="1" smtClean="0"/>
              <a:t>part</a:t>
            </a:r>
            <a:r>
              <a:rPr lang="de-DE" baseline="0" dirty="0" smtClean="0"/>
              <a:t> </a:t>
            </a:r>
            <a:r>
              <a:rPr lang="de-DE" baseline="0" dirty="0" err="1" smtClean="0"/>
              <a:t>of</a:t>
            </a:r>
            <a:r>
              <a:rPr lang="de-DE" baseline="0" dirty="0" smtClean="0"/>
              <a:t> </a:t>
            </a:r>
            <a:r>
              <a:rPr lang="de-DE" baseline="0" dirty="0" err="1" smtClean="0"/>
              <a:t>higher</a:t>
            </a:r>
            <a:r>
              <a:rPr lang="de-DE" baseline="0" dirty="0" smtClean="0"/>
              <a:t> </a:t>
            </a:r>
            <a:r>
              <a:rPr lang="de-DE" baseline="0" dirty="0" err="1" smtClean="0"/>
              <a:t>cultural</a:t>
            </a:r>
            <a:r>
              <a:rPr lang="de-DE" baseline="0" dirty="0" smtClean="0"/>
              <a:t> </a:t>
            </a:r>
            <a:r>
              <a:rPr lang="de-DE" baseline="0" dirty="0" err="1" smtClean="0"/>
              <a:t>concepts</a:t>
            </a:r>
            <a:r>
              <a:rPr lang="de-DE" baseline="0" dirty="0" smtClean="0"/>
              <a:t> </a:t>
            </a:r>
            <a:r>
              <a:rPr lang="de-DE" baseline="0" dirty="0" err="1" smtClean="0"/>
              <a:t>from</a:t>
            </a:r>
            <a:r>
              <a:rPr lang="de-DE" baseline="0" dirty="0" smtClean="0"/>
              <a:t> </a:t>
            </a:r>
            <a:r>
              <a:rPr lang="de-DE" baseline="0" dirty="0" err="1" smtClean="0"/>
              <a:t>the</a:t>
            </a:r>
            <a:r>
              <a:rPr lang="de-DE" baseline="0" dirty="0" smtClean="0"/>
              <a:t> </a:t>
            </a:r>
            <a:r>
              <a:rPr lang="de-DE" baseline="0" dirty="0" err="1" smtClean="0"/>
              <a:t>Swedes</a:t>
            </a:r>
            <a:r>
              <a:rPr lang="de-DE" baseline="0" dirty="0" smtClean="0"/>
              <a:t> </a:t>
            </a:r>
            <a:r>
              <a:rPr lang="de-DE" baseline="0" dirty="0" err="1" smtClean="0"/>
              <a:t>and</a:t>
            </a:r>
            <a:r>
              <a:rPr lang="de-DE" baseline="0" dirty="0" smtClean="0"/>
              <a:t> </a:t>
            </a:r>
            <a:r>
              <a:rPr lang="de-DE" baseline="0" dirty="0" err="1" smtClean="0"/>
              <a:t>at</a:t>
            </a:r>
            <a:r>
              <a:rPr lang="de-DE" baseline="0" dirty="0" smtClean="0"/>
              <a:t> </a:t>
            </a:r>
            <a:r>
              <a:rPr lang="de-DE" baseline="0" dirty="0" err="1" smtClean="0"/>
              <a:t>the</a:t>
            </a:r>
            <a:r>
              <a:rPr lang="de-DE" baseline="0" dirty="0" smtClean="0"/>
              <a:t> same time </a:t>
            </a:r>
            <a:r>
              <a:rPr lang="de-DE" baseline="0" dirty="0" err="1" smtClean="0"/>
              <a:t>they</a:t>
            </a:r>
            <a:r>
              <a:rPr lang="de-DE" baseline="0" dirty="0" smtClean="0"/>
              <a:t> </a:t>
            </a:r>
            <a:r>
              <a:rPr lang="de-DE" baseline="0" dirty="0" err="1" smtClean="0"/>
              <a:t>have</a:t>
            </a:r>
            <a:r>
              <a:rPr lang="de-DE" baseline="0" dirty="0" smtClean="0"/>
              <a:t> </a:t>
            </a:r>
            <a:r>
              <a:rPr lang="de-DE" baseline="0" dirty="0" err="1" smtClean="0"/>
              <a:t>borrowed</a:t>
            </a:r>
            <a:r>
              <a:rPr lang="de-DE" baseline="0" dirty="0" smtClean="0"/>
              <a:t> </a:t>
            </a:r>
            <a:r>
              <a:rPr lang="de-DE" baseline="0" dirty="0" err="1" smtClean="0"/>
              <a:t>the</a:t>
            </a:r>
            <a:r>
              <a:rPr lang="de-DE" baseline="0" dirty="0" smtClean="0"/>
              <a:t> </a:t>
            </a:r>
            <a:r>
              <a:rPr lang="de-DE" baseline="0" dirty="0" err="1" smtClean="0"/>
              <a:t>necessary</a:t>
            </a:r>
            <a:r>
              <a:rPr lang="de-DE" baseline="0" dirty="0" smtClean="0"/>
              <a:t> </a:t>
            </a:r>
            <a:r>
              <a:rPr lang="de-DE" baseline="0" dirty="0" err="1" smtClean="0"/>
              <a:t>words</a:t>
            </a:r>
            <a:r>
              <a:rPr lang="de-DE" baseline="0" dirty="0" smtClean="0"/>
              <a:t>. The </a:t>
            </a:r>
            <a:r>
              <a:rPr lang="de-DE" baseline="0" dirty="0" err="1" smtClean="0"/>
              <a:t>outcome</a:t>
            </a:r>
            <a:r>
              <a:rPr lang="de-DE" baseline="0" dirty="0" smtClean="0"/>
              <a:t> </a:t>
            </a:r>
            <a:r>
              <a:rPr lang="de-DE" baseline="0" dirty="0" err="1" smtClean="0"/>
              <a:t>of</a:t>
            </a:r>
            <a:r>
              <a:rPr lang="de-DE" baseline="0" dirty="0" smtClean="0"/>
              <a:t> </a:t>
            </a:r>
            <a:r>
              <a:rPr lang="de-DE" baseline="0" dirty="0" err="1" smtClean="0"/>
              <a:t>this</a:t>
            </a:r>
            <a:r>
              <a:rPr lang="de-DE" baseline="0" dirty="0" smtClean="0"/>
              <a:t> </a:t>
            </a:r>
            <a:r>
              <a:rPr lang="de-DE" baseline="0" dirty="0" err="1" smtClean="0"/>
              <a:t>is</a:t>
            </a:r>
            <a:r>
              <a:rPr lang="de-DE" baseline="0" dirty="0" smtClean="0"/>
              <a:t> a priori, </a:t>
            </a:r>
            <a:r>
              <a:rPr lang="de-DE" baseline="0" dirty="0" err="1" smtClean="0"/>
              <a:t>that</a:t>
            </a:r>
            <a:r>
              <a:rPr lang="de-DE" baseline="0" dirty="0" smtClean="0"/>
              <a:t> </a:t>
            </a:r>
            <a:r>
              <a:rPr lang="de-DE" baseline="0" dirty="0" err="1" smtClean="0"/>
              <a:t>we</a:t>
            </a:r>
            <a:r>
              <a:rPr lang="de-DE" baseline="0" dirty="0" smtClean="0"/>
              <a:t> </a:t>
            </a:r>
            <a:r>
              <a:rPr lang="de-DE" baseline="0" dirty="0" err="1" smtClean="0"/>
              <a:t>have</a:t>
            </a:r>
            <a:r>
              <a:rPr lang="de-DE" baseline="0" dirty="0" smtClean="0"/>
              <a:t> </a:t>
            </a:r>
            <a:r>
              <a:rPr lang="de-DE" baseline="0" dirty="0" err="1" smtClean="0"/>
              <a:t>to</a:t>
            </a:r>
            <a:r>
              <a:rPr lang="de-DE" baseline="0" dirty="0" smtClean="0"/>
              <a:t> </a:t>
            </a:r>
            <a:r>
              <a:rPr lang="de-DE" baseline="0" dirty="0" err="1" smtClean="0"/>
              <a:t>expect</a:t>
            </a:r>
            <a:r>
              <a:rPr lang="de-DE" baseline="0" dirty="0" smtClean="0"/>
              <a:t> </a:t>
            </a:r>
            <a:r>
              <a:rPr lang="de-DE" baseline="0" dirty="0" err="1" smtClean="0"/>
              <a:t>there</a:t>
            </a:r>
            <a:r>
              <a:rPr lang="de-DE" baseline="0" dirty="0" smtClean="0"/>
              <a:t> </a:t>
            </a:r>
            <a:r>
              <a:rPr lang="de-DE" baseline="0" dirty="0" err="1" smtClean="0"/>
              <a:t>to</a:t>
            </a:r>
            <a:r>
              <a:rPr lang="de-DE" baseline="0" dirty="0" smtClean="0"/>
              <a:t> </a:t>
            </a:r>
            <a:r>
              <a:rPr lang="de-DE" baseline="0" dirty="0" err="1" smtClean="0"/>
              <a:t>be</a:t>
            </a:r>
            <a:r>
              <a:rPr lang="de-DE" baseline="0" dirty="0" smtClean="0"/>
              <a:t> Low German </a:t>
            </a:r>
            <a:r>
              <a:rPr lang="de-DE" baseline="0" dirty="0" err="1" smtClean="0"/>
              <a:t>linguistic</a:t>
            </a:r>
            <a:r>
              <a:rPr lang="de-DE" baseline="0" dirty="0" smtClean="0"/>
              <a:t> material </a:t>
            </a:r>
            <a:r>
              <a:rPr lang="de-DE" baseline="0" dirty="0" err="1" smtClean="0"/>
              <a:t>among</a:t>
            </a:r>
            <a:r>
              <a:rPr lang="de-DE" baseline="0" dirty="0" smtClean="0"/>
              <a:t> </a:t>
            </a:r>
            <a:r>
              <a:rPr lang="de-DE" baseline="0" dirty="0" err="1" smtClean="0"/>
              <a:t>the</a:t>
            </a:r>
            <a:r>
              <a:rPr lang="de-DE" baseline="0" dirty="0" smtClean="0"/>
              <a:t> </a:t>
            </a:r>
            <a:r>
              <a:rPr lang="de-DE" baseline="0" dirty="0" err="1" smtClean="0"/>
              <a:t>Swedish</a:t>
            </a:r>
            <a:r>
              <a:rPr lang="de-DE" baseline="0" dirty="0" smtClean="0"/>
              <a:t> </a:t>
            </a:r>
            <a:r>
              <a:rPr lang="de-DE" baseline="0" dirty="0" err="1" smtClean="0"/>
              <a:t>loanwords</a:t>
            </a:r>
            <a:r>
              <a:rPr lang="de-DE" baseline="0" dirty="0" smtClean="0"/>
              <a:t> </a:t>
            </a:r>
            <a:r>
              <a:rPr lang="de-DE" baseline="0" dirty="0" err="1" smtClean="0"/>
              <a:t>as</a:t>
            </a:r>
            <a:r>
              <a:rPr lang="de-DE" baseline="0" dirty="0" smtClean="0"/>
              <a:t> well. The </a:t>
            </a:r>
            <a:r>
              <a:rPr lang="de-DE" baseline="0" dirty="0" err="1" smtClean="0"/>
              <a:t>number</a:t>
            </a:r>
            <a:r>
              <a:rPr lang="de-DE" baseline="0" dirty="0" smtClean="0"/>
              <a:t> </a:t>
            </a:r>
            <a:r>
              <a:rPr lang="de-DE" baseline="0" dirty="0" err="1" smtClean="0"/>
              <a:t>of</a:t>
            </a:r>
            <a:r>
              <a:rPr lang="de-DE" baseline="0" dirty="0" smtClean="0"/>
              <a:t> Low German </a:t>
            </a:r>
            <a:r>
              <a:rPr lang="de-DE" baseline="0" dirty="0" err="1" smtClean="0"/>
              <a:t>elements</a:t>
            </a:r>
            <a:r>
              <a:rPr lang="de-DE" baseline="0" dirty="0" smtClean="0"/>
              <a:t> in </a:t>
            </a:r>
            <a:r>
              <a:rPr lang="de-DE" baseline="0" dirty="0" err="1" smtClean="0"/>
              <a:t>Finnish</a:t>
            </a:r>
            <a:r>
              <a:rPr lang="de-DE" baseline="0" dirty="0" smtClean="0"/>
              <a:t> </a:t>
            </a:r>
            <a:r>
              <a:rPr lang="de-DE" baseline="0" dirty="0" err="1" smtClean="0"/>
              <a:t>has</a:t>
            </a:r>
            <a:r>
              <a:rPr lang="de-DE" baseline="0" dirty="0" smtClean="0"/>
              <a:t> </a:t>
            </a:r>
            <a:r>
              <a:rPr lang="de-DE" baseline="0" dirty="0" err="1" smtClean="0"/>
              <a:t>probably</a:t>
            </a:r>
            <a:r>
              <a:rPr lang="de-DE" baseline="0" dirty="0" smtClean="0"/>
              <a:t> </a:t>
            </a:r>
            <a:r>
              <a:rPr lang="de-DE" baseline="0" dirty="0" err="1" smtClean="0"/>
              <a:t>increased</a:t>
            </a:r>
            <a:r>
              <a:rPr lang="de-DE" baseline="0" dirty="0" smtClean="0"/>
              <a:t> </a:t>
            </a:r>
            <a:r>
              <a:rPr lang="de-DE" baseline="0" dirty="0" err="1" smtClean="0"/>
              <a:t>by</a:t>
            </a:r>
            <a:r>
              <a:rPr lang="de-DE" baseline="0" dirty="0" smtClean="0"/>
              <a:t> </a:t>
            </a:r>
            <a:r>
              <a:rPr lang="de-DE" baseline="0" dirty="0" err="1" smtClean="0"/>
              <a:t>the</a:t>
            </a:r>
            <a:r>
              <a:rPr lang="de-DE" baseline="0" dirty="0" smtClean="0"/>
              <a:t> </a:t>
            </a:r>
            <a:r>
              <a:rPr lang="de-DE" baseline="0" dirty="0" err="1" smtClean="0"/>
              <a:t>direct</a:t>
            </a:r>
            <a:r>
              <a:rPr lang="de-DE" baseline="0" dirty="0" smtClean="0"/>
              <a:t> </a:t>
            </a:r>
            <a:r>
              <a:rPr lang="de-DE" baseline="0" dirty="0" err="1" smtClean="0"/>
              <a:t>contacts</a:t>
            </a:r>
            <a:r>
              <a:rPr lang="de-DE" baseline="0" dirty="0" smtClean="0"/>
              <a:t> </a:t>
            </a:r>
            <a:r>
              <a:rPr lang="de-DE" baseline="0" dirty="0" err="1" smtClean="0"/>
              <a:t>described</a:t>
            </a:r>
            <a:r>
              <a:rPr lang="de-DE" baseline="0" dirty="0" smtClean="0"/>
              <a:t> </a:t>
            </a:r>
            <a:r>
              <a:rPr lang="de-DE" baseline="0" dirty="0" err="1" smtClean="0"/>
              <a:t>above</a:t>
            </a:r>
            <a:r>
              <a:rPr lang="de-DE" baseline="0" dirty="0" smtClean="0"/>
              <a:t>. </a:t>
            </a:r>
            <a:r>
              <a:rPr lang="de-DE" baseline="0" dirty="0" err="1" smtClean="0"/>
              <a:t>However</a:t>
            </a:r>
            <a:r>
              <a:rPr lang="de-DE" baseline="0" dirty="0" smtClean="0"/>
              <a:t>, </a:t>
            </a:r>
            <a:r>
              <a:rPr lang="de-DE" baseline="0" dirty="0" err="1" smtClean="0"/>
              <a:t>it</a:t>
            </a:r>
            <a:r>
              <a:rPr lang="de-DE" baseline="0" dirty="0" smtClean="0"/>
              <a:t> </a:t>
            </a:r>
            <a:r>
              <a:rPr lang="de-DE" baseline="0" dirty="0" err="1" smtClean="0"/>
              <a:t>is</a:t>
            </a:r>
            <a:r>
              <a:rPr lang="de-DE" baseline="0" dirty="0" smtClean="0"/>
              <a:t> </a:t>
            </a:r>
            <a:r>
              <a:rPr lang="de-DE" baseline="0" dirty="0" err="1" smtClean="0"/>
              <a:t>no</a:t>
            </a:r>
            <a:r>
              <a:rPr lang="de-DE" baseline="0" dirty="0" smtClean="0"/>
              <a:t> </a:t>
            </a:r>
            <a:r>
              <a:rPr lang="de-DE" baseline="0" dirty="0" err="1" smtClean="0"/>
              <a:t>longer</a:t>
            </a:r>
            <a:r>
              <a:rPr lang="de-DE" baseline="0" dirty="0" smtClean="0"/>
              <a:t> </a:t>
            </a:r>
            <a:r>
              <a:rPr lang="de-DE" baseline="0" dirty="0" err="1" smtClean="0"/>
              <a:t>possible</a:t>
            </a:r>
            <a:r>
              <a:rPr lang="de-DE" baseline="0" dirty="0" smtClean="0"/>
              <a:t> </a:t>
            </a:r>
            <a:r>
              <a:rPr lang="de-DE" baseline="0" dirty="0" err="1" smtClean="0"/>
              <a:t>to</a:t>
            </a:r>
            <a:r>
              <a:rPr lang="de-DE" baseline="0" dirty="0" smtClean="0"/>
              <a:t> </a:t>
            </a:r>
            <a:r>
              <a:rPr lang="de-DE" baseline="0" dirty="0" err="1" smtClean="0"/>
              <a:t>estimate</a:t>
            </a:r>
            <a:r>
              <a:rPr lang="de-DE" baseline="0" dirty="0" smtClean="0"/>
              <a:t> </a:t>
            </a:r>
            <a:r>
              <a:rPr lang="de-DE" baseline="0" dirty="0" err="1" smtClean="0"/>
              <a:t>to</a:t>
            </a:r>
            <a:r>
              <a:rPr lang="de-DE" baseline="0" dirty="0" smtClean="0"/>
              <a:t> </a:t>
            </a:r>
            <a:r>
              <a:rPr lang="de-DE" baseline="0" dirty="0" err="1" smtClean="0"/>
              <a:t>what</a:t>
            </a:r>
            <a:r>
              <a:rPr lang="de-DE" baseline="0" dirty="0" smtClean="0"/>
              <a:t> </a:t>
            </a:r>
            <a:r>
              <a:rPr lang="de-DE" baseline="0" dirty="0" err="1" smtClean="0"/>
              <a:t>extent</a:t>
            </a:r>
            <a:r>
              <a:rPr lang="de-DE" baseline="0" dirty="0" smtClean="0"/>
              <a:t> </a:t>
            </a:r>
            <a:r>
              <a:rPr lang="de-DE" baseline="0" dirty="0" err="1" smtClean="0"/>
              <a:t>this</a:t>
            </a:r>
            <a:r>
              <a:rPr lang="de-DE" baseline="0" dirty="0" smtClean="0"/>
              <a:t> </a:t>
            </a:r>
            <a:r>
              <a:rPr lang="de-DE" baseline="0" dirty="0" err="1" smtClean="0"/>
              <a:t>has</a:t>
            </a:r>
            <a:r>
              <a:rPr lang="de-DE" baseline="0" dirty="0" smtClean="0"/>
              <a:t> </a:t>
            </a:r>
            <a:r>
              <a:rPr lang="de-DE" baseline="0" dirty="0" err="1" smtClean="0"/>
              <a:t>been</a:t>
            </a:r>
            <a:r>
              <a:rPr lang="de-DE" baseline="0" dirty="0" smtClean="0"/>
              <a:t> </a:t>
            </a:r>
            <a:r>
              <a:rPr lang="de-DE" baseline="0" dirty="0" err="1" smtClean="0"/>
              <a:t>the</a:t>
            </a:r>
            <a:r>
              <a:rPr lang="de-DE" baseline="0" dirty="0" smtClean="0"/>
              <a:t> </a:t>
            </a:r>
            <a:r>
              <a:rPr lang="de-DE" baseline="0" dirty="0" err="1" smtClean="0"/>
              <a:t>case</a:t>
            </a:r>
            <a:r>
              <a:rPr lang="de-DE"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de-DE" dirty="0" err="1" smtClean="0"/>
              <a:t>Therefore</a:t>
            </a:r>
            <a:r>
              <a:rPr lang="de-DE" baseline="0" dirty="0" smtClean="0"/>
              <a:t> Karsten </a:t>
            </a:r>
            <a:r>
              <a:rPr lang="de-DE" baseline="0" dirty="0" err="1" smtClean="0"/>
              <a:t>did</a:t>
            </a:r>
            <a:r>
              <a:rPr lang="de-DE" baseline="0" dirty="0" smtClean="0"/>
              <a:t> not </a:t>
            </a:r>
            <a:r>
              <a:rPr lang="de-DE" baseline="0" dirty="0" err="1" smtClean="0"/>
              <a:t>even</a:t>
            </a:r>
            <a:r>
              <a:rPr lang="de-DE" baseline="0" dirty="0" smtClean="0"/>
              <a:t> </a:t>
            </a:r>
            <a:r>
              <a:rPr lang="de-DE" baseline="0" dirty="0" err="1" smtClean="0"/>
              <a:t>try</a:t>
            </a:r>
            <a:r>
              <a:rPr lang="de-DE" baseline="0" dirty="0" smtClean="0"/>
              <a:t> </a:t>
            </a:r>
            <a:r>
              <a:rPr lang="de-DE" baseline="0" dirty="0" err="1" smtClean="0"/>
              <a:t>to</a:t>
            </a:r>
            <a:r>
              <a:rPr lang="de-DE" baseline="0" dirty="0" smtClean="0"/>
              <a:t> </a:t>
            </a:r>
            <a:r>
              <a:rPr lang="de-DE" baseline="0" dirty="0" err="1" smtClean="0"/>
              <a:t>distinguish</a:t>
            </a:r>
            <a:r>
              <a:rPr lang="de-DE" baseline="0" dirty="0" smtClean="0"/>
              <a:t> </a:t>
            </a:r>
            <a:r>
              <a:rPr lang="de-DE" baseline="0" dirty="0" err="1" smtClean="0"/>
              <a:t>between</a:t>
            </a:r>
            <a:r>
              <a:rPr lang="de-DE" baseline="0" dirty="0" smtClean="0"/>
              <a:t> </a:t>
            </a:r>
            <a:r>
              <a:rPr lang="de-DE" baseline="0" dirty="0" err="1" smtClean="0"/>
              <a:t>direct</a:t>
            </a:r>
            <a:r>
              <a:rPr lang="de-DE" baseline="0" dirty="0" smtClean="0"/>
              <a:t> </a:t>
            </a:r>
            <a:r>
              <a:rPr lang="de-DE" baseline="0" dirty="0" err="1" smtClean="0"/>
              <a:t>and</a:t>
            </a:r>
            <a:r>
              <a:rPr lang="de-DE" baseline="0" dirty="0" smtClean="0"/>
              <a:t> </a:t>
            </a:r>
            <a:r>
              <a:rPr lang="de-DE" baseline="0" dirty="0" err="1" smtClean="0"/>
              <a:t>indirect</a:t>
            </a:r>
            <a:r>
              <a:rPr lang="de-DE" baseline="0" dirty="0" smtClean="0"/>
              <a:t> </a:t>
            </a:r>
            <a:r>
              <a:rPr lang="de-DE" baseline="0" dirty="0" err="1" smtClean="0"/>
              <a:t>borrowings</a:t>
            </a:r>
            <a:r>
              <a:rPr lang="de-DE" baseline="0" dirty="0" smtClean="0"/>
              <a:t>. </a:t>
            </a:r>
            <a:r>
              <a:rPr lang="de-DE" baseline="0" dirty="0" err="1" smtClean="0"/>
              <a:t>Karsten‘s</a:t>
            </a:r>
            <a:r>
              <a:rPr lang="de-DE" baseline="0" dirty="0" smtClean="0"/>
              <a:t> </a:t>
            </a:r>
            <a:r>
              <a:rPr lang="de-DE" baseline="0" dirty="0" err="1" smtClean="0"/>
              <a:t>explanations</a:t>
            </a:r>
            <a:r>
              <a:rPr lang="de-DE" baseline="0" dirty="0" smtClean="0"/>
              <a:t> </a:t>
            </a:r>
            <a:r>
              <a:rPr lang="de-DE" baseline="0" dirty="0" err="1" smtClean="0"/>
              <a:t>about</a:t>
            </a:r>
            <a:r>
              <a:rPr lang="de-DE" baseline="0" dirty="0" smtClean="0"/>
              <a:t> </a:t>
            </a:r>
            <a:r>
              <a:rPr lang="de-DE" baseline="0" dirty="0" err="1" smtClean="0"/>
              <a:t>the</a:t>
            </a:r>
            <a:r>
              <a:rPr lang="de-DE" baseline="0" dirty="0" smtClean="0"/>
              <a:t> </a:t>
            </a:r>
            <a:r>
              <a:rPr lang="de-DE" baseline="0" dirty="0" err="1" smtClean="0"/>
              <a:t>word</a:t>
            </a:r>
            <a:r>
              <a:rPr lang="de-DE" baseline="0" dirty="0" smtClean="0"/>
              <a:t> </a:t>
            </a:r>
            <a:r>
              <a:rPr lang="de-DE" i="1" baseline="0" dirty="0" err="1" smtClean="0"/>
              <a:t>rouva</a:t>
            </a:r>
            <a:r>
              <a:rPr lang="de-DE" baseline="0" dirty="0" smtClean="0"/>
              <a:t> in 1909 </a:t>
            </a:r>
            <a:r>
              <a:rPr lang="de-DE" baseline="0" dirty="0" err="1" smtClean="0"/>
              <a:t>have</a:t>
            </a:r>
            <a:r>
              <a:rPr lang="de-DE" baseline="0" dirty="0" smtClean="0"/>
              <a:t> </a:t>
            </a:r>
            <a:r>
              <a:rPr lang="de-DE" baseline="0" dirty="0" err="1" smtClean="0"/>
              <a:t>often</a:t>
            </a:r>
            <a:r>
              <a:rPr lang="de-DE" baseline="0" dirty="0" smtClean="0"/>
              <a:t> </a:t>
            </a:r>
            <a:r>
              <a:rPr lang="de-DE" baseline="0" dirty="0" err="1" smtClean="0"/>
              <a:t>been</a:t>
            </a:r>
            <a:r>
              <a:rPr lang="de-DE" baseline="0" dirty="0" smtClean="0"/>
              <a:t> </a:t>
            </a:r>
            <a:r>
              <a:rPr lang="de-DE" baseline="0" dirty="0" err="1" smtClean="0"/>
              <a:t>misinterpreted</a:t>
            </a:r>
            <a:r>
              <a:rPr lang="de-DE" baseline="0" dirty="0" smtClean="0"/>
              <a:t> </a:t>
            </a:r>
            <a:r>
              <a:rPr lang="de-DE" baseline="0" dirty="0" err="1" smtClean="0"/>
              <a:t>as</a:t>
            </a:r>
            <a:r>
              <a:rPr lang="de-DE" baseline="0" dirty="0" smtClean="0"/>
              <a:t> a Low German </a:t>
            </a:r>
            <a:r>
              <a:rPr lang="de-DE" baseline="0" dirty="0" err="1" smtClean="0"/>
              <a:t>etymology</a:t>
            </a:r>
            <a:r>
              <a:rPr lang="de-DE" baseline="0" dirty="0" smtClean="0"/>
              <a:t> </a:t>
            </a:r>
            <a:r>
              <a:rPr lang="de-DE" baseline="0" dirty="0" err="1" smtClean="0"/>
              <a:t>while</a:t>
            </a:r>
            <a:r>
              <a:rPr lang="de-DE" baseline="0" dirty="0" smtClean="0"/>
              <a:t> he </a:t>
            </a:r>
            <a:r>
              <a:rPr lang="de-DE" baseline="0" dirty="0" err="1" smtClean="0"/>
              <a:t>actually</a:t>
            </a:r>
            <a:r>
              <a:rPr lang="de-DE" baseline="0" dirty="0" smtClean="0"/>
              <a:t> </a:t>
            </a:r>
            <a:r>
              <a:rPr lang="de-DE" baseline="0" dirty="0" err="1" smtClean="0"/>
              <a:t>only</a:t>
            </a:r>
            <a:r>
              <a:rPr lang="de-DE" baseline="0" dirty="0" smtClean="0"/>
              <a:t> </a:t>
            </a:r>
            <a:r>
              <a:rPr lang="de-DE" baseline="0" dirty="0" err="1" smtClean="0"/>
              <a:t>pointed</a:t>
            </a:r>
            <a:r>
              <a:rPr lang="de-DE" baseline="0" dirty="0" smtClean="0"/>
              <a:t> out </a:t>
            </a:r>
            <a:r>
              <a:rPr lang="de-DE" baseline="0" dirty="0" err="1" smtClean="0"/>
              <a:t>that</a:t>
            </a:r>
            <a:r>
              <a:rPr lang="de-DE" baseline="0" dirty="0" smtClean="0"/>
              <a:t> </a:t>
            </a:r>
            <a:r>
              <a:rPr lang="de-DE" baseline="0" dirty="0" err="1" smtClean="0"/>
              <a:t>there</a:t>
            </a:r>
            <a:r>
              <a:rPr lang="de-DE" baseline="0" dirty="0" smtClean="0"/>
              <a:t> </a:t>
            </a:r>
            <a:r>
              <a:rPr lang="de-DE" baseline="0" dirty="0" err="1" smtClean="0"/>
              <a:t>might</a:t>
            </a:r>
            <a:r>
              <a:rPr lang="de-DE" baseline="0" dirty="0" smtClean="0"/>
              <a:t> </a:t>
            </a:r>
            <a:r>
              <a:rPr lang="de-DE" baseline="0" dirty="0" err="1" smtClean="0"/>
              <a:t>be</a:t>
            </a:r>
            <a:r>
              <a:rPr lang="de-DE" baseline="0" dirty="0" smtClean="0"/>
              <a:t> </a:t>
            </a:r>
            <a:r>
              <a:rPr lang="de-DE" baseline="0" dirty="0" err="1" smtClean="0"/>
              <a:t>some</a:t>
            </a:r>
            <a:r>
              <a:rPr lang="de-DE" baseline="0" dirty="0" smtClean="0"/>
              <a:t> </a:t>
            </a:r>
            <a:r>
              <a:rPr lang="de-DE" baseline="0" dirty="0" err="1" smtClean="0"/>
              <a:t>kind</a:t>
            </a:r>
            <a:r>
              <a:rPr lang="de-DE" baseline="0" dirty="0" smtClean="0"/>
              <a:t> </a:t>
            </a:r>
            <a:r>
              <a:rPr lang="de-DE" baseline="0" dirty="0" err="1" smtClean="0"/>
              <a:t>of</a:t>
            </a:r>
            <a:r>
              <a:rPr lang="de-DE" baseline="0" dirty="0" smtClean="0"/>
              <a:t> </a:t>
            </a:r>
            <a:r>
              <a:rPr lang="de-DE" baseline="0" dirty="0" err="1" smtClean="0"/>
              <a:t>connection</a:t>
            </a:r>
            <a:r>
              <a:rPr lang="de-DE" baseline="0" dirty="0" smtClean="0"/>
              <a:t> </a:t>
            </a:r>
            <a:r>
              <a:rPr lang="de-DE" baseline="0" dirty="0" err="1" smtClean="0"/>
              <a:t>between</a:t>
            </a:r>
            <a:r>
              <a:rPr lang="de-DE" baseline="0" dirty="0" smtClean="0"/>
              <a:t> </a:t>
            </a:r>
            <a:r>
              <a:rPr lang="de-DE" baseline="0" dirty="0" err="1" smtClean="0"/>
              <a:t>the</a:t>
            </a:r>
            <a:r>
              <a:rPr lang="de-DE" baseline="0" dirty="0" smtClean="0"/>
              <a:t> Low German </a:t>
            </a:r>
            <a:r>
              <a:rPr lang="de-DE" baseline="0" dirty="0" err="1" smtClean="0"/>
              <a:t>and</a:t>
            </a:r>
            <a:r>
              <a:rPr lang="de-DE" baseline="0" dirty="0" smtClean="0"/>
              <a:t> </a:t>
            </a:r>
            <a:r>
              <a:rPr lang="de-DE" baseline="0" dirty="0" err="1" smtClean="0"/>
              <a:t>Finnish</a:t>
            </a:r>
            <a:r>
              <a:rPr lang="de-DE" baseline="0" dirty="0" smtClean="0"/>
              <a:t> </a:t>
            </a:r>
            <a:r>
              <a:rPr lang="de-DE" baseline="0" dirty="0" err="1" smtClean="0"/>
              <a:t>words</a:t>
            </a:r>
            <a:r>
              <a:rPr lang="de-DE" baseline="0" dirty="0" smtClean="0"/>
              <a:t>. As a </a:t>
            </a:r>
            <a:r>
              <a:rPr lang="de-DE" baseline="0" dirty="0" err="1" smtClean="0"/>
              <a:t>consequence</a:t>
            </a:r>
            <a:r>
              <a:rPr lang="de-DE" baseline="0" dirty="0" smtClean="0"/>
              <a:t>, </a:t>
            </a:r>
            <a:r>
              <a:rPr lang="de-DE" i="1" baseline="0" dirty="0" err="1" smtClean="0"/>
              <a:t>rouva</a:t>
            </a:r>
            <a:r>
              <a:rPr lang="de-DE" baseline="0" dirty="0" smtClean="0"/>
              <a:t> was </a:t>
            </a:r>
            <a:r>
              <a:rPr lang="de-DE" baseline="0" dirty="0" err="1" smtClean="0"/>
              <a:t>for</a:t>
            </a:r>
            <a:r>
              <a:rPr lang="de-DE" baseline="0" dirty="0" smtClean="0"/>
              <a:t> a </a:t>
            </a:r>
            <a:r>
              <a:rPr lang="de-DE" baseline="0" dirty="0" err="1" smtClean="0"/>
              <a:t>long</a:t>
            </a:r>
            <a:r>
              <a:rPr lang="de-DE" baseline="0" dirty="0" smtClean="0"/>
              <a:t> time </a:t>
            </a:r>
            <a:r>
              <a:rPr lang="de-DE" baseline="0" dirty="0" err="1" smtClean="0"/>
              <a:t>the</a:t>
            </a:r>
            <a:r>
              <a:rPr lang="de-DE" baseline="0" dirty="0" smtClean="0"/>
              <a:t> </a:t>
            </a:r>
            <a:r>
              <a:rPr lang="de-DE" baseline="0" dirty="0" err="1" smtClean="0"/>
              <a:t>only</a:t>
            </a:r>
            <a:r>
              <a:rPr lang="de-DE" baseline="0" dirty="0" smtClean="0"/>
              <a:t> </a:t>
            </a:r>
            <a:r>
              <a:rPr lang="de-DE" baseline="0" dirty="0" err="1" smtClean="0"/>
              <a:t>widely</a:t>
            </a:r>
            <a:r>
              <a:rPr lang="de-DE" baseline="0" dirty="0" smtClean="0"/>
              <a:t> </a:t>
            </a:r>
            <a:r>
              <a:rPr lang="de-DE" baseline="0" dirty="0" err="1" smtClean="0"/>
              <a:t>accepted</a:t>
            </a:r>
            <a:r>
              <a:rPr lang="de-DE" baseline="0" dirty="0" smtClean="0"/>
              <a:t> Low German </a:t>
            </a:r>
            <a:r>
              <a:rPr lang="de-DE" baseline="0" dirty="0" err="1" smtClean="0"/>
              <a:t>loanword</a:t>
            </a:r>
            <a:r>
              <a:rPr lang="de-DE" baseline="0" dirty="0" smtClean="0"/>
              <a:t> (</a:t>
            </a:r>
            <a:r>
              <a:rPr lang="de-DE" baseline="0" dirty="0" err="1" smtClean="0"/>
              <a:t>and</a:t>
            </a:r>
            <a:r>
              <a:rPr lang="de-DE" baseline="0" dirty="0" smtClean="0"/>
              <a:t> </a:t>
            </a:r>
            <a:r>
              <a:rPr lang="de-DE" baseline="0" dirty="0" err="1" smtClean="0"/>
              <a:t>one</a:t>
            </a:r>
            <a:r>
              <a:rPr lang="de-DE" baseline="0" dirty="0" smtClean="0"/>
              <a:t> </a:t>
            </a:r>
            <a:r>
              <a:rPr lang="de-DE" baseline="0" dirty="0" err="1" smtClean="0"/>
              <a:t>of</a:t>
            </a:r>
            <a:r>
              <a:rPr lang="de-DE" baseline="0" dirty="0" smtClean="0"/>
              <a:t> </a:t>
            </a:r>
            <a:r>
              <a:rPr lang="de-DE" baseline="0" dirty="0" err="1" smtClean="0"/>
              <a:t>the</a:t>
            </a:r>
            <a:r>
              <a:rPr lang="de-DE" baseline="0" dirty="0" smtClean="0"/>
              <a:t> </a:t>
            </a:r>
            <a:r>
              <a:rPr lang="de-DE" baseline="0" dirty="0" err="1" smtClean="0"/>
              <a:t>few</a:t>
            </a:r>
            <a:r>
              <a:rPr lang="de-DE" baseline="0" dirty="0" smtClean="0"/>
              <a:t> </a:t>
            </a:r>
            <a:r>
              <a:rPr lang="de-DE" baseline="0" dirty="0" err="1" smtClean="0"/>
              <a:t>etymologies</a:t>
            </a:r>
            <a:r>
              <a:rPr lang="de-DE" baseline="0" dirty="0" smtClean="0"/>
              <a:t> </a:t>
            </a:r>
            <a:r>
              <a:rPr lang="de-DE" baseline="0" dirty="0" err="1" smtClean="0"/>
              <a:t>by</a:t>
            </a:r>
            <a:r>
              <a:rPr lang="de-DE" baseline="0" dirty="0" smtClean="0"/>
              <a:t> </a:t>
            </a:r>
            <a:r>
              <a:rPr lang="de-DE" baseline="0" dirty="0" err="1" smtClean="0"/>
              <a:t>its</a:t>
            </a:r>
            <a:r>
              <a:rPr lang="de-DE" baseline="0" dirty="0" smtClean="0"/>
              <a:t> </a:t>
            </a:r>
            <a:r>
              <a:rPr lang="de-DE" baseline="0" dirty="0" err="1" smtClean="0"/>
              <a:t>author</a:t>
            </a:r>
            <a:r>
              <a:rPr lang="de-DE" baseline="0" dirty="0" smtClean="0"/>
              <a:t> </a:t>
            </a:r>
            <a:r>
              <a:rPr lang="de-DE" baseline="0" dirty="0" err="1" smtClean="0"/>
              <a:t>that</a:t>
            </a:r>
            <a:r>
              <a:rPr lang="de-DE" baseline="0" dirty="0" smtClean="0"/>
              <a:t> was </a:t>
            </a:r>
            <a:r>
              <a:rPr lang="de-DE" baseline="0" dirty="0" err="1" smtClean="0"/>
              <a:t>accepted</a:t>
            </a:r>
            <a:r>
              <a:rPr lang="de-DE" baseline="0" dirty="0" smtClean="0"/>
              <a:t> </a:t>
            </a:r>
            <a:r>
              <a:rPr lang="de-DE" baseline="0" dirty="0" err="1" smtClean="0"/>
              <a:t>among</a:t>
            </a:r>
            <a:r>
              <a:rPr lang="de-DE" baseline="0" dirty="0" smtClean="0"/>
              <a:t> </a:t>
            </a:r>
            <a:r>
              <a:rPr lang="de-DE" baseline="0" dirty="0" err="1" smtClean="0"/>
              <a:t>Finnish</a:t>
            </a:r>
            <a:r>
              <a:rPr lang="de-DE" baseline="0" dirty="0" smtClean="0"/>
              <a:t> </a:t>
            </a:r>
            <a:r>
              <a:rPr lang="de-DE" baseline="0" dirty="0" err="1" smtClean="0"/>
              <a:t>linguists</a:t>
            </a:r>
            <a:r>
              <a:rPr lang="de-DE" baseline="0" dirty="0" smtClean="0"/>
              <a:t>).</a:t>
            </a:r>
            <a:endParaRPr lang="de-DE" dirty="0" smtClean="0"/>
          </a:p>
        </p:txBody>
      </p:sp>
      <p:sp>
        <p:nvSpPr>
          <p:cNvPr id="4" name="Foliennummernplatzhalter 3"/>
          <p:cNvSpPr>
            <a:spLocks noGrp="1"/>
          </p:cNvSpPr>
          <p:nvPr>
            <p:ph type="sldNum" sz="quarter" idx="10"/>
          </p:nvPr>
        </p:nvSpPr>
        <p:spPr/>
        <p:txBody>
          <a:bodyPr/>
          <a:lstStyle/>
          <a:p>
            <a:fld id="{62FBF5F3-6EBA-47B1-98C1-F13D2A2BD4EE}" type="slidenum">
              <a:rPr lang="de-DE" smtClean="0"/>
              <a:pPr/>
              <a:t>8</a:t>
            </a:fld>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err="1" smtClean="0"/>
              <a:t>This</a:t>
            </a:r>
            <a:r>
              <a:rPr lang="de-DE" dirty="0" smtClean="0"/>
              <a:t> </a:t>
            </a:r>
            <a:r>
              <a:rPr lang="de-DE" dirty="0" err="1" smtClean="0"/>
              <a:t>information</a:t>
            </a:r>
            <a:r>
              <a:rPr lang="de-DE" dirty="0" smtClean="0"/>
              <a:t> </a:t>
            </a:r>
            <a:r>
              <a:rPr lang="de-DE" dirty="0" err="1" smtClean="0"/>
              <a:t>has</a:t>
            </a:r>
            <a:r>
              <a:rPr lang="de-DE" dirty="0" smtClean="0"/>
              <a:t> a </a:t>
            </a:r>
            <a:r>
              <a:rPr lang="de-DE" dirty="0" err="1" smtClean="0"/>
              <a:t>great</a:t>
            </a:r>
            <a:r>
              <a:rPr lang="de-DE" dirty="0" smtClean="0"/>
              <a:t> </a:t>
            </a:r>
            <a:r>
              <a:rPr lang="de-DE" dirty="0" err="1" smtClean="0"/>
              <a:t>value</a:t>
            </a:r>
            <a:r>
              <a:rPr lang="de-DE" dirty="0" smtClean="0"/>
              <a:t> </a:t>
            </a:r>
            <a:r>
              <a:rPr lang="de-DE" dirty="0" err="1" smtClean="0"/>
              <a:t>for</a:t>
            </a:r>
            <a:r>
              <a:rPr lang="de-DE" dirty="0" smtClean="0"/>
              <a:t> </a:t>
            </a:r>
            <a:r>
              <a:rPr lang="de-DE" dirty="0" err="1" smtClean="0"/>
              <a:t>historians</a:t>
            </a:r>
            <a:r>
              <a:rPr lang="de-DE" dirty="0" smtClean="0"/>
              <a:t> </a:t>
            </a:r>
            <a:r>
              <a:rPr lang="de-DE" dirty="0" err="1" smtClean="0"/>
              <a:t>and</a:t>
            </a:r>
            <a:r>
              <a:rPr lang="de-DE" dirty="0" smtClean="0"/>
              <a:t> </a:t>
            </a:r>
            <a:r>
              <a:rPr lang="de-DE" dirty="0" err="1" smtClean="0"/>
              <a:t>archaeologists</a:t>
            </a:r>
            <a:r>
              <a:rPr lang="de-DE" dirty="0" smtClean="0"/>
              <a:t> </a:t>
            </a:r>
            <a:r>
              <a:rPr lang="de-DE" dirty="0" err="1" smtClean="0"/>
              <a:t>as</a:t>
            </a:r>
            <a:r>
              <a:rPr lang="de-DE" smtClean="0"/>
              <a:t> well.</a:t>
            </a:r>
            <a:endParaRPr lang="de-DE" dirty="0" smtClean="0"/>
          </a:p>
          <a:p>
            <a:endParaRPr lang="de-DE" dirty="0"/>
          </a:p>
        </p:txBody>
      </p:sp>
      <p:sp>
        <p:nvSpPr>
          <p:cNvPr id="4" name="Foliennummernplatzhalter 3"/>
          <p:cNvSpPr>
            <a:spLocks noGrp="1"/>
          </p:cNvSpPr>
          <p:nvPr>
            <p:ph type="sldNum" sz="quarter" idx="10"/>
          </p:nvPr>
        </p:nvSpPr>
        <p:spPr/>
        <p:txBody>
          <a:bodyPr/>
          <a:lstStyle/>
          <a:p>
            <a:fld id="{62FBF5F3-6EBA-47B1-98C1-F13D2A2BD4EE}" type="slidenum">
              <a:rPr lang="de-DE" smtClean="0"/>
              <a:pPr/>
              <a:t>12</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Ref idx="1002">
        <a:schemeClr val="bg2"/>
      </p:bgRef>
    </p:bg>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de-DE" smtClean="0"/>
              <a:t>Titelmasterformat durch Klicken bearbeiten</a:t>
            </a:r>
            <a:endParaRPr kumimoji="0" lang="en-US"/>
          </a:p>
        </p:txBody>
      </p:sp>
      <p:sp>
        <p:nvSpPr>
          <p:cNvPr id="17" name="Unt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30" name="Datumsplatzhalter 29"/>
          <p:cNvSpPr>
            <a:spLocks noGrp="1"/>
          </p:cNvSpPr>
          <p:nvPr>
            <p:ph type="dt" sz="half" idx="10"/>
          </p:nvPr>
        </p:nvSpPr>
        <p:spPr/>
        <p:txBody>
          <a:bodyPr/>
          <a:lstStyle/>
          <a:p>
            <a:fld id="{2BC6CAFF-A428-40C0-B036-2CCA7A9DD4FA}" type="datetimeFigureOut">
              <a:rPr lang="de-DE" smtClean="0"/>
              <a:pPr/>
              <a:t>09.06.2012</a:t>
            </a:fld>
            <a:endParaRPr lang="de-DE"/>
          </a:p>
        </p:txBody>
      </p:sp>
      <p:sp>
        <p:nvSpPr>
          <p:cNvPr id="19" name="Fußzeilenplatzhalter 18"/>
          <p:cNvSpPr>
            <a:spLocks noGrp="1"/>
          </p:cNvSpPr>
          <p:nvPr>
            <p:ph type="ftr" sz="quarter" idx="11"/>
          </p:nvPr>
        </p:nvSpPr>
        <p:spPr/>
        <p:txBody>
          <a:bodyPr/>
          <a:lstStyle/>
          <a:p>
            <a:endParaRPr lang="de-DE"/>
          </a:p>
        </p:txBody>
      </p:sp>
      <p:sp>
        <p:nvSpPr>
          <p:cNvPr id="27" name="Foliennummernplatzhalter 26"/>
          <p:cNvSpPr>
            <a:spLocks noGrp="1"/>
          </p:cNvSpPr>
          <p:nvPr>
            <p:ph type="sldNum" sz="quarter" idx="12"/>
          </p:nvPr>
        </p:nvSpPr>
        <p:spPr/>
        <p:txBody>
          <a:bodyPr/>
          <a:lstStyle/>
          <a:p>
            <a:fld id="{952EE9B8-6163-4053-9EA8-DB15B6DCF669}" type="slidenum">
              <a:rPr lang="de-DE" smtClean="0"/>
              <a:pPr/>
              <a:t>‹#›</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2BC6CAFF-A428-40C0-B036-2CCA7A9DD4FA}" type="datetimeFigureOut">
              <a:rPr lang="de-DE" smtClean="0"/>
              <a:pPr/>
              <a:t>09.06.2012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52EE9B8-6163-4053-9EA8-DB15B6DCF669}" type="slidenum">
              <a:rPr lang="de-DE" smtClean="0"/>
              <a:pPr/>
              <a:t>‹#›</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914401"/>
            <a:ext cx="2057400" cy="5211763"/>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914401"/>
            <a:ext cx="6019800" cy="5211763"/>
          </a:xfrm>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2BC6CAFF-A428-40C0-B036-2CCA7A9DD4FA}" type="datetimeFigureOut">
              <a:rPr lang="de-DE" smtClean="0"/>
              <a:pPr/>
              <a:t>09.06.2012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52EE9B8-6163-4053-9EA8-DB15B6DCF669}" type="slidenum">
              <a:rPr lang="de-DE" smtClean="0"/>
              <a:pPr/>
              <a:t>‹#›</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457200" y="292100"/>
            <a:ext cx="8229600" cy="57277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3" name="Datumsplatzhalter 2"/>
          <p:cNvSpPr>
            <a:spLocks noGrp="1"/>
          </p:cNvSpPr>
          <p:nvPr>
            <p:ph type="dt" sz="half" idx="10"/>
          </p:nvPr>
        </p:nvSpPr>
        <p:spPr>
          <a:xfrm>
            <a:off x="457200" y="6245225"/>
            <a:ext cx="2133600" cy="476250"/>
          </a:xfrm>
        </p:spPr>
        <p:txBody>
          <a:bodyPr/>
          <a:lstStyle>
            <a:lvl1pPr>
              <a:defRPr/>
            </a:lvl1pPr>
          </a:lstStyle>
          <a:p>
            <a:endParaRPr lang="de-DE"/>
          </a:p>
        </p:txBody>
      </p:sp>
      <p:sp>
        <p:nvSpPr>
          <p:cNvPr id="4" name="Fußzeilenplatzhalter 3"/>
          <p:cNvSpPr>
            <a:spLocks noGrp="1"/>
          </p:cNvSpPr>
          <p:nvPr>
            <p:ph type="ftr" sz="quarter" idx="11"/>
          </p:nvPr>
        </p:nvSpPr>
        <p:spPr>
          <a:xfrm>
            <a:off x="3124200" y="6245225"/>
            <a:ext cx="2895600" cy="476250"/>
          </a:xfrm>
        </p:spPr>
        <p:txBody>
          <a:bodyPr/>
          <a:lstStyle>
            <a:lvl1pPr>
              <a:defRPr/>
            </a:lvl1pPr>
          </a:lstStyle>
          <a:p>
            <a:endParaRPr lang="de-DE"/>
          </a:p>
        </p:txBody>
      </p:sp>
      <p:sp>
        <p:nvSpPr>
          <p:cNvPr id="5" name="Foliennummernplatzhalter 4"/>
          <p:cNvSpPr>
            <a:spLocks noGrp="1"/>
          </p:cNvSpPr>
          <p:nvPr>
            <p:ph type="sldNum" sz="quarter" idx="12"/>
          </p:nvPr>
        </p:nvSpPr>
        <p:spPr>
          <a:xfrm>
            <a:off x="6553200" y="6245225"/>
            <a:ext cx="2133600" cy="476250"/>
          </a:xfrm>
        </p:spPr>
        <p:txBody>
          <a:bodyPr/>
          <a:lstStyle>
            <a:lvl1pPr>
              <a:defRPr/>
            </a:lvl1pPr>
          </a:lstStyle>
          <a:p>
            <a:fld id="{CCBEA47D-B189-4C56-83FB-39C133F987D1}" type="slidenum">
              <a:rPr lang="de-DE"/>
              <a:pPr/>
              <a:t>‹#›</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2BC6CAFF-A428-40C0-B036-2CCA7A9DD4FA}" type="datetimeFigureOut">
              <a:rPr lang="de-DE" smtClean="0"/>
              <a:pPr/>
              <a:t>09.06.2012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52EE9B8-6163-4053-9EA8-DB15B6DCF669}" type="slidenum">
              <a:rPr lang="de-DE" smtClean="0"/>
              <a:pPr/>
              <a:t>‹#›</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bg>
      <p:bgRef idx="1002">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Textmasterformate durch Klicken bearbeiten</a:t>
            </a:r>
          </a:p>
        </p:txBody>
      </p:sp>
      <p:sp>
        <p:nvSpPr>
          <p:cNvPr id="4" name="Datumsplatzhalter 3"/>
          <p:cNvSpPr>
            <a:spLocks noGrp="1"/>
          </p:cNvSpPr>
          <p:nvPr>
            <p:ph type="dt" sz="half" idx="10"/>
          </p:nvPr>
        </p:nvSpPr>
        <p:spPr/>
        <p:txBody>
          <a:bodyPr/>
          <a:lstStyle/>
          <a:p>
            <a:fld id="{2BC6CAFF-A428-40C0-B036-2CCA7A9DD4FA}" type="datetimeFigureOut">
              <a:rPr lang="de-DE" smtClean="0"/>
              <a:pPr/>
              <a:t>09.06.2012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52EE9B8-6163-4053-9EA8-DB15B6DCF669}" type="slidenum">
              <a:rPr lang="de-DE" smtClean="0"/>
              <a:pPr/>
              <a:t>‹#›</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2BC6CAFF-A428-40C0-B036-2CCA7A9DD4FA}" type="datetimeFigureOut">
              <a:rPr lang="de-DE" smtClean="0"/>
              <a:pPr/>
              <a:t>09.06.2012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952EE9B8-6163-4053-9EA8-DB15B6DCF669}" type="slidenum">
              <a:rPr lang="de-DE" smtClean="0"/>
              <a:pPr/>
              <a:t>‹#›</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4" name="Textplatzhalt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5" name="Inhaltsplatzhalt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2BC6CAFF-A428-40C0-B036-2CCA7A9DD4FA}" type="datetimeFigureOut">
              <a:rPr lang="de-DE" smtClean="0"/>
              <a:pPr/>
              <a:t>09.06.2012</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952EE9B8-6163-4053-9EA8-DB15B6DCF669}" type="slidenum">
              <a:rPr lang="de-DE" smtClean="0"/>
              <a:pPr/>
              <a:t>‹#›</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2BC6CAFF-A428-40C0-B036-2CCA7A9DD4FA}" type="datetimeFigureOut">
              <a:rPr lang="de-DE" smtClean="0"/>
              <a:pPr/>
              <a:t>09.06.2012</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952EE9B8-6163-4053-9EA8-DB15B6DCF669}" type="slidenum">
              <a:rPr lang="de-DE" smtClean="0"/>
              <a:pPr/>
              <a:t>‹#›</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2BC6CAFF-A428-40C0-B036-2CCA7A9DD4FA}" type="datetimeFigureOut">
              <a:rPr lang="de-DE" smtClean="0"/>
              <a:pPr/>
              <a:t>09.06.2012</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952EE9B8-6163-4053-9EA8-DB15B6DCF669}" type="slidenum">
              <a:rPr lang="de-DE" smtClean="0"/>
              <a:pPr/>
              <a:t>‹#›</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de-DE" smtClean="0"/>
              <a:t>Textmasterformate durch Klicken bearbeiten</a:t>
            </a:r>
          </a:p>
        </p:txBody>
      </p:sp>
      <p:sp>
        <p:nvSpPr>
          <p:cNvPr id="4" name="Inhaltsplatzhalt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2BC6CAFF-A428-40C0-B036-2CCA7A9DD4FA}" type="datetimeFigureOut">
              <a:rPr lang="de-DE" smtClean="0"/>
              <a:pPr/>
              <a:t>09.06.2012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952EE9B8-6163-4053-9EA8-DB15B6DCF669}" type="slidenum">
              <a:rPr lang="de-DE" smtClean="0"/>
              <a:pPr/>
              <a:t>‹#›</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9" name="Eine Ecke des Rechtecks schneiden und abrunde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htwinkliges Dreiec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de-DE" smtClean="0"/>
              <a:t>Titelmasterformat durch Klicken bearbeiten</a:t>
            </a:r>
            <a:endParaRPr kumimoji="0" lang="en-US"/>
          </a:p>
        </p:txBody>
      </p:sp>
      <p:sp>
        <p:nvSpPr>
          <p:cNvPr id="4" name="Textplatzhalt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de-DE" smtClean="0"/>
              <a:t>Textmasterformate durch Klicken bearbeiten</a:t>
            </a:r>
          </a:p>
        </p:txBody>
      </p:sp>
      <p:sp>
        <p:nvSpPr>
          <p:cNvPr id="5" name="Datumsplatzhalter 4"/>
          <p:cNvSpPr>
            <a:spLocks noGrp="1"/>
          </p:cNvSpPr>
          <p:nvPr>
            <p:ph type="dt" sz="half" idx="10"/>
          </p:nvPr>
        </p:nvSpPr>
        <p:spPr/>
        <p:txBody>
          <a:bodyPr/>
          <a:lstStyle/>
          <a:p>
            <a:fld id="{2BC6CAFF-A428-40C0-B036-2CCA7A9DD4FA}" type="datetimeFigureOut">
              <a:rPr lang="de-DE" smtClean="0"/>
              <a:pPr/>
              <a:t>09.06.2012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a:xfrm>
            <a:off x="8077200" y="6356350"/>
            <a:ext cx="609600" cy="365125"/>
          </a:xfrm>
        </p:spPr>
        <p:txBody>
          <a:bodyPr/>
          <a:lstStyle/>
          <a:p>
            <a:fld id="{952EE9B8-6163-4053-9EA8-DB15B6DCF669}" type="slidenum">
              <a:rPr lang="de-DE" smtClean="0"/>
              <a:pPr/>
              <a:t>‹#›</a:t>
            </a:fld>
            <a:endParaRPr lang="de-DE"/>
          </a:p>
        </p:txBody>
      </p:sp>
      <p:sp>
        <p:nvSpPr>
          <p:cNvPr id="3" name="Bildplatzhalt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de-DE" smtClean="0"/>
              <a:t>Bild durch Klicken auf Symbol hinzufügen</a:t>
            </a:r>
            <a:endParaRPr kumimoji="0" lang="en-US" dirty="0"/>
          </a:p>
        </p:txBody>
      </p:sp>
      <p:sp>
        <p:nvSpPr>
          <p:cNvPr id="10" name="Freihand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ihand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ihand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ihand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elplatzhalt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de-DE" smtClean="0"/>
              <a:t>Titelmasterformat durch Klicken bearbeiten</a:t>
            </a:r>
            <a:endParaRPr kumimoji="0" lang="en-US"/>
          </a:p>
        </p:txBody>
      </p:sp>
      <p:sp>
        <p:nvSpPr>
          <p:cNvPr id="30" name="Textplatzhalt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0" name="Datumsplatzhalt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BC6CAFF-A428-40C0-B036-2CCA7A9DD4FA}" type="datetimeFigureOut">
              <a:rPr lang="de-DE" smtClean="0"/>
              <a:pPr/>
              <a:t>09.06.2012</a:t>
            </a:fld>
            <a:endParaRPr lang="de-DE"/>
          </a:p>
        </p:txBody>
      </p:sp>
      <p:sp>
        <p:nvSpPr>
          <p:cNvPr id="22" name="Fußzeilenplatzhalt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de-DE"/>
          </a:p>
        </p:txBody>
      </p:sp>
      <p:sp>
        <p:nvSpPr>
          <p:cNvPr id="18" name="Foliennummernplatzhalt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52EE9B8-6163-4053-9EA8-DB15B6DCF669}" type="slidenum">
              <a:rPr lang="de-DE" smtClean="0"/>
              <a:pPr/>
              <a:t>‹#›</a:t>
            </a:fld>
            <a:endParaRPr lang="de-DE"/>
          </a:p>
        </p:txBody>
      </p:sp>
      <p:grpSp>
        <p:nvGrpSpPr>
          <p:cNvPr id="2" name="Gruppieren 1"/>
          <p:cNvGrpSpPr/>
          <p:nvPr/>
        </p:nvGrpSpPr>
        <p:grpSpPr>
          <a:xfrm>
            <a:off x="-19017" y="202408"/>
            <a:ext cx="9180548" cy="649224"/>
            <a:chOff x="-19045" y="216550"/>
            <a:chExt cx="9180548" cy="649224"/>
          </a:xfrm>
        </p:grpSpPr>
        <p:sp>
          <p:nvSpPr>
            <p:cNvPr id="12" name="Freihand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ihand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e-DE" dirty="0" err="1" smtClean="0"/>
              <a:t>Traces</a:t>
            </a:r>
            <a:r>
              <a:rPr lang="de-DE" dirty="0" smtClean="0"/>
              <a:t> </a:t>
            </a:r>
            <a:r>
              <a:rPr lang="de-DE" dirty="0" err="1" smtClean="0"/>
              <a:t>of</a:t>
            </a:r>
            <a:r>
              <a:rPr lang="de-DE" dirty="0" smtClean="0"/>
              <a:t> Low German </a:t>
            </a:r>
            <a:r>
              <a:rPr lang="de-DE" dirty="0" err="1" smtClean="0"/>
              <a:t>Influence</a:t>
            </a:r>
            <a:r>
              <a:rPr lang="de-DE" dirty="0" smtClean="0"/>
              <a:t> on </a:t>
            </a:r>
            <a:r>
              <a:rPr lang="de-DE" dirty="0" err="1" smtClean="0"/>
              <a:t>Finnish</a:t>
            </a:r>
            <a:r>
              <a:rPr lang="de-DE" dirty="0" smtClean="0"/>
              <a:t> in </a:t>
            </a:r>
            <a:r>
              <a:rPr lang="de-DE" dirty="0" err="1" smtClean="0"/>
              <a:t>the</a:t>
            </a:r>
            <a:r>
              <a:rPr lang="de-DE" dirty="0" smtClean="0"/>
              <a:t> </a:t>
            </a:r>
            <a:r>
              <a:rPr lang="de-DE" dirty="0" err="1" smtClean="0"/>
              <a:t>Middle</a:t>
            </a:r>
            <a:r>
              <a:rPr lang="de-DE" dirty="0" smtClean="0"/>
              <a:t> Ages</a:t>
            </a:r>
            <a:endParaRPr lang="de-DE" dirty="0"/>
          </a:p>
        </p:txBody>
      </p:sp>
      <p:sp>
        <p:nvSpPr>
          <p:cNvPr id="3" name="Untertitel 2"/>
          <p:cNvSpPr>
            <a:spLocks noGrp="1"/>
          </p:cNvSpPr>
          <p:nvPr>
            <p:ph type="subTitle" idx="1"/>
          </p:nvPr>
        </p:nvSpPr>
        <p:spPr/>
        <p:txBody>
          <a:bodyPr/>
          <a:lstStyle/>
          <a:p>
            <a:r>
              <a:rPr lang="de-DE" dirty="0" err="1" smtClean="0">
                <a:solidFill>
                  <a:srgbClr val="FFFF00"/>
                </a:solidFill>
              </a:rPr>
              <a:t>Mikko</a:t>
            </a:r>
            <a:r>
              <a:rPr lang="de-DE" dirty="0" smtClean="0">
                <a:solidFill>
                  <a:srgbClr val="FFFF00"/>
                </a:solidFill>
              </a:rPr>
              <a:t> </a:t>
            </a:r>
            <a:r>
              <a:rPr lang="de-DE" dirty="0" err="1" smtClean="0">
                <a:solidFill>
                  <a:srgbClr val="FFFF00"/>
                </a:solidFill>
              </a:rPr>
              <a:t>Bentlin</a:t>
            </a:r>
            <a:endParaRPr lang="de-DE" dirty="0" smtClean="0">
              <a:solidFill>
                <a:srgbClr val="FFFF00"/>
              </a:solidFill>
            </a:endParaRPr>
          </a:p>
          <a:p>
            <a:r>
              <a:rPr lang="de-DE" dirty="0" smtClean="0">
                <a:solidFill>
                  <a:srgbClr val="FFFF00"/>
                </a:solidFill>
              </a:rPr>
              <a:t>University </a:t>
            </a:r>
            <a:r>
              <a:rPr lang="de-DE" dirty="0" err="1" smtClean="0">
                <a:solidFill>
                  <a:srgbClr val="FFFF00"/>
                </a:solidFill>
              </a:rPr>
              <a:t>of</a:t>
            </a:r>
            <a:r>
              <a:rPr lang="de-DE" dirty="0" smtClean="0">
                <a:solidFill>
                  <a:srgbClr val="FFFF00"/>
                </a:solidFill>
              </a:rPr>
              <a:t> Greifswald, Germany</a:t>
            </a:r>
          </a:p>
          <a:p>
            <a:r>
              <a:rPr lang="de-DE" dirty="0" smtClean="0">
                <a:solidFill>
                  <a:srgbClr val="FFFF00"/>
                </a:solidFill>
              </a:rPr>
              <a:t>mikko.bentlin@uni-greifswald.de</a:t>
            </a:r>
            <a:endParaRPr lang="de-DE" dirty="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Possible</a:t>
            </a:r>
            <a:r>
              <a:rPr lang="de-DE" dirty="0" smtClean="0"/>
              <a:t> </a:t>
            </a:r>
            <a:r>
              <a:rPr lang="de-DE" dirty="0" err="1" smtClean="0"/>
              <a:t>distinction</a:t>
            </a:r>
            <a:r>
              <a:rPr lang="de-DE" dirty="0" smtClean="0"/>
              <a:t> </a:t>
            </a:r>
            <a:r>
              <a:rPr lang="de-DE" dirty="0" err="1" smtClean="0"/>
              <a:t>criteria</a:t>
            </a:r>
            <a:endParaRPr lang="de-DE" dirty="0"/>
          </a:p>
        </p:txBody>
      </p:sp>
      <p:sp>
        <p:nvSpPr>
          <p:cNvPr id="3" name="Inhaltsplatzhalter 2"/>
          <p:cNvSpPr>
            <a:spLocks noGrp="1"/>
          </p:cNvSpPr>
          <p:nvPr>
            <p:ph idx="1"/>
          </p:nvPr>
        </p:nvSpPr>
        <p:spPr/>
        <p:txBody>
          <a:bodyPr/>
          <a:lstStyle/>
          <a:p>
            <a:r>
              <a:rPr lang="de-DE" dirty="0" smtClean="0"/>
              <a:t>Most Low German </a:t>
            </a:r>
            <a:r>
              <a:rPr lang="de-DE" dirty="0" err="1" smtClean="0"/>
              <a:t>borrowings</a:t>
            </a:r>
            <a:r>
              <a:rPr lang="de-DE" dirty="0" smtClean="0"/>
              <a:t> in </a:t>
            </a:r>
            <a:r>
              <a:rPr lang="de-DE" dirty="0" err="1" smtClean="0"/>
              <a:t>the</a:t>
            </a:r>
            <a:r>
              <a:rPr lang="de-DE" dirty="0" smtClean="0"/>
              <a:t> </a:t>
            </a:r>
            <a:r>
              <a:rPr lang="de-DE" dirty="0" err="1" smtClean="0"/>
              <a:t>fields</a:t>
            </a:r>
            <a:r>
              <a:rPr lang="de-DE" dirty="0" smtClean="0"/>
              <a:t> </a:t>
            </a:r>
            <a:r>
              <a:rPr lang="de-DE" dirty="0" err="1" smtClean="0"/>
              <a:t>of</a:t>
            </a:r>
            <a:endParaRPr lang="de-DE" dirty="0" smtClean="0"/>
          </a:p>
          <a:p>
            <a:r>
              <a:rPr lang="de-DE" dirty="0" smtClean="0"/>
              <a:t>a) Church </a:t>
            </a:r>
            <a:r>
              <a:rPr lang="de-DE" dirty="0" err="1" smtClean="0"/>
              <a:t>and</a:t>
            </a:r>
            <a:r>
              <a:rPr lang="de-DE" dirty="0" smtClean="0"/>
              <a:t> Christian </a:t>
            </a:r>
            <a:r>
              <a:rPr lang="de-DE" dirty="0" err="1" smtClean="0"/>
              <a:t>religion</a:t>
            </a:r>
            <a:r>
              <a:rPr lang="de-DE" dirty="0" smtClean="0"/>
              <a:t> (</a:t>
            </a:r>
            <a:r>
              <a:rPr lang="de-DE" i="1" dirty="0" err="1" smtClean="0"/>
              <a:t>kirkko</a:t>
            </a:r>
            <a:r>
              <a:rPr lang="de-DE" dirty="0" smtClean="0"/>
              <a:t> '</a:t>
            </a:r>
            <a:r>
              <a:rPr lang="de-DE" dirty="0" err="1" smtClean="0"/>
              <a:t>church</a:t>
            </a:r>
            <a:r>
              <a:rPr lang="de-DE" dirty="0" smtClean="0"/>
              <a:t>', </a:t>
            </a:r>
            <a:r>
              <a:rPr lang="de-DE" i="1" dirty="0" err="1" smtClean="0"/>
              <a:t>rauha</a:t>
            </a:r>
            <a:r>
              <a:rPr lang="de-DE" i="1" dirty="0" smtClean="0"/>
              <a:t> </a:t>
            </a:r>
            <a:r>
              <a:rPr lang="de-DE" dirty="0" smtClean="0"/>
              <a:t>'</a:t>
            </a:r>
            <a:r>
              <a:rPr lang="de-DE" dirty="0" err="1" smtClean="0"/>
              <a:t>peace</a:t>
            </a:r>
            <a:r>
              <a:rPr lang="de-DE" dirty="0" smtClean="0"/>
              <a:t>', </a:t>
            </a:r>
            <a:r>
              <a:rPr lang="de-DE" i="1" dirty="0" smtClean="0"/>
              <a:t>?</a:t>
            </a:r>
            <a:r>
              <a:rPr lang="de-DE" i="1" dirty="0" err="1" smtClean="0"/>
              <a:t>sielu</a:t>
            </a:r>
            <a:r>
              <a:rPr lang="de-DE" i="1" dirty="0" smtClean="0"/>
              <a:t> </a:t>
            </a:r>
            <a:r>
              <a:rPr lang="de-DE" dirty="0" smtClean="0"/>
              <a:t>'</a:t>
            </a:r>
            <a:r>
              <a:rPr lang="de-DE" dirty="0" err="1" smtClean="0"/>
              <a:t>soul</a:t>
            </a:r>
            <a:r>
              <a:rPr lang="de-DE" dirty="0" smtClean="0"/>
              <a:t>')</a:t>
            </a:r>
          </a:p>
          <a:p>
            <a:r>
              <a:rPr lang="de-DE" dirty="0" smtClean="0"/>
              <a:t>b) </a:t>
            </a:r>
            <a:r>
              <a:rPr lang="de-DE" dirty="0" err="1" smtClean="0"/>
              <a:t>Fishery</a:t>
            </a:r>
            <a:r>
              <a:rPr lang="de-DE" dirty="0" smtClean="0"/>
              <a:t> (</a:t>
            </a:r>
            <a:r>
              <a:rPr lang="de-DE" i="1" dirty="0" err="1" smtClean="0"/>
              <a:t>monni</a:t>
            </a:r>
            <a:r>
              <a:rPr lang="de-DE" i="1" dirty="0" smtClean="0"/>
              <a:t> </a:t>
            </a:r>
            <a:r>
              <a:rPr lang="de-DE" dirty="0" smtClean="0"/>
              <a:t>'</a:t>
            </a:r>
            <a:r>
              <a:rPr lang="de-DE" dirty="0" err="1" smtClean="0"/>
              <a:t>wels</a:t>
            </a:r>
            <a:r>
              <a:rPr lang="de-DE" dirty="0" smtClean="0"/>
              <a:t> </a:t>
            </a:r>
            <a:r>
              <a:rPr lang="de-DE" dirty="0" err="1" smtClean="0"/>
              <a:t>catfish</a:t>
            </a:r>
            <a:r>
              <a:rPr lang="de-DE" dirty="0" smtClean="0"/>
              <a:t>, </a:t>
            </a:r>
            <a:r>
              <a:rPr lang="de-DE" dirty="0" err="1" smtClean="0"/>
              <a:t>silurus</a:t>
            </a:r>
            <a:r>
              <a:rPr lang="de-DE" dirty="0" smtClean="0"/>
              <a:t> </a:t>
            </a:r>
            <a:r>
              <a:rPr lang="de-DE" dirty="0" err="1" smtClean="0"/>
              <a:t>glanis</a:t>
            </a:r>
            <a:r>
              <a:rPr lang="de-DE" dirty="0" smtClean="0"/>
              <a:t>', </a:t>
            </a:r>
            <a:r>
              <a:rPr lang="de-DE" i="1" dirty="0" err="1" smtClean="0"/>
              <a:t>rysä</a:t>
            </a:r>
            <a:r>
              <a:rPr lang="de-DE" dirty="0" smtClean="0"/>
              <a:t> '</a:t>
            </a:r>
            <a:r>
              <a:rPr lang="de-DE" dirty="0" err="1" smtClean="0"/>
              <a:t>fish</a:t>
            </a:r>
            <a:r>
              <a:rPr lang="de-DE" dirty="0" smtClean="0"/>
              <a:t> </a:t>
            </a:r>
            <a:r>
              <a:rPr lang="de-DE" dirty="0" err="1" smtClean="0"/>
              <a:t>trap</a:t>
            </a:r>
            <a:r>
              <a:rPr lang="de-DE" dirty="0" smtClean="0"/>
              <a:t>')</a:t>
            </a:r>
          </a:p>
          <a:p>
            <a:r>
              <a:rPr lang="de-DE" dirty="0" smtClean="0"/>
              <a:t>c) </a:t>
            </a:r>
            <a:r>
              <a:rPr lang="de-DE" dirty="0" err="1" smtClean="0"/>
              <a:t>Craft</a:t>
            </a:r>
            <a:r>
              <a:rPr lang="de-DE" dirty="0" smtClean="0"/>
              <a:t>, </a:t>
            </a:r>
            <a:r>
              <a:rPr lang="de-DE" dirty="0" err="1" smtClean="0"/>
              <a:t>trade</a:t>
            </a:r>
            <a:r>
              <a:rPr lang="de-DE" dirty="0" smtClean="0"/>
              <a:t> </a:t>
            </a:r>
            <a:r>
              <a:rPr lang="de-DE" dirty="0" err="1" smtClean="0"/>
              <a:t>and</a:t>
            </a:r>
            <a:r>
              <a:rPr lang="de-DE" dirty="0" smtClean="0"/>
              <a:t> urban </a:t>
            </a:r>
            <a:r>
              <a:rPr lang="de-DE" dirty="0" err="1" smtClean="0"/>
              <a:t>life</a:t>
            </a:r>
            <a:r>
              <a:rPr lang="de-DE" dirty="0" smtClean="0"/>
              <a:t> (</a:t>
            </a:r>
            <a:r>
              <a:rPr lang="de-DE" i="1" dirty="0" err="1" smtClean="0"/>
              <a:t>ammatti</a:t>
            </a:r>
            <a:r>
              <a:rPr lang="de-DE" i="1" dirty="0" smtClean="0"/>
              <a:t> </a:t>
            </a:r>
            <a:r>
              <a:rPr lang="de-DE" dirty="0" smtClean="0"/>
              <a:t>'</a:t>
            </a:r>
            <a:r>
              <a:rPr lang="de-DE" dirty="0" err="1" smtClean="0"/>
              <a:t>profession</a:t>
            </a:r>
            <a:r>
              <a:rPr lang="de-DE" dirty="0" smtClean="0"/>
              <a:t>', </a:t>
            </a:r>
            <a:r>
              <a:rPr lang="de-DE" i="1" dirty="0" err="1" smtClean="0"/>
              <a:t>rouva</a:t>
            </a:r>
            <a:r>
              <a:rPr lang="de-DE" i="1" dirty="0" smtClean="0"/>
              <a:t> </a:t>
            </a:r>
            <a:r>
              <a:rPr lang="de-DE" dirty="0" smtClean="0"/>
              <a:t>'</a:t>
            </a:r>
            <a:r>
              <a:rPr lang="de-DE" dirty="0" err="1" smtClean="0"/>
              <a:t>lady</a:t>
            </a:r>
            <a:r>
              <a:rPr lang="de-DE" dirty="0" smtClean="0"/>
              <a:t>', </a:t>
            </a:r>
            <a:r>
              <a:rPr lang="de-DE" i="1" dirty="0" err="1" smtClean="0"/>
              <a:t>räätäli</a:t>
            </a:r>
            <a:r>
              <a:rPr lang="de-DE" i="1" dirty="0" smtClean="0"/>
              <a:t> </a:t>
            </a:r>
            <a:r>
              <a:rPr lang="de-DE" dirty="0" smtClean="0"/>
              <a:t>'</a:t>
            </a:r>
            <a:r>
              <a:rPr lang="de-DE" dirty="0" err="1" smtClean="0"/>
              <a:t>tailor</a:t>
            </a:r>
            <a:r>
              <a:rPr lang="de-DE" dirty="0" smtClean="0"/>
              <a:t>')</a:t>
            </a:r>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Possible</a:t>
            </a:r>
            <a:r>
              <a:rPr lang="de-DE" dirty="0" smtClean="0"/>
              <a:t> </a:t>
            </a:r>
            <a:r>
              <a:rPr lang="de-DE" dirty="0" err="1" smtClean="0"/>
              <a:t>distinction</a:t>
            </a:r>
            <a:r>
              <a:rPr lang="de-DE" dirty="0" smtClean="0"/>
              <a:t> </a:t>
            </a:r>
            <a:r>
              <a:rPr lang="de-DE" dirty="0" err="1" smtClean="0"/>
              <a:t>criteria</a:t>
            </a:r>
            <a:endParaRPr lang="de-DE" dirty="0"/>
          </a:p>
        </p:txBody>
      </p:sp>
      <p:sp>
        <p:nvSpPr>
          <p:cNvPr id="3" name="Inhaltsplatzhalter 2"/>
          <p:cNvSpPr>
            <a:spLocks noGrp="1"/>
          </p:cNvSpPr>
          <p:nvPr>
            <p:ph idx="1"/>
          </p:nvPr>
        </p:nvSpPr>
        <p:spPr/>
        <p:txBody>
          <a:bodyPr/>
          <a:lstStyle/>
          <a:p>
            <a:r>
              <a:rPr lang="de-DE" dirty="0" smtClean="0"/>
              <a:t>3.) Distributional </a:t>
            </a:r>
            <a:r>
              <a:rPr lang="de-DE" dirty="0" err="1" smtClean="0"/>
              <a:t>criteria</a:t>
            </a:r>
            <a:endParaRPr lang="de-DE" dirty="0" smtClean="0"/>
          </a:p>
          <a:p>
            <a:r>
              <a:rPr lang="de-DE" dirty="0" smtClean="0"/>
              <a:t>Most </a:t>
            </a:r>
            <a:r>
              <a:rPr lang="de-DE" dirty="0" err="1" smtClean="0"/>
              <a:t>obvious</a:t>
            </a:r>
            <a:r>
              <a:rPr lang="de-DE" dirty="0" smtClean="0"/>
              <a:t> Low German </a:t>
            </a:r>
            <a:r>
              <a:rPr lang="de-DE" dirty="0" err="1" smtClean="0"/>
              <a:t>loans</a:t>
            </a:r>
            <a:r>
              <a:rPr lang="de-DE" dirty="0" smtClean="0"/>
              <a:t> </a:t>
            </a:r>
            <a:r>
              <a:rPr lang="de-DE" dirty="0" err="1" smtClean="0"/>
              <a:t>are</a:t>
            </a:r>
            <a:r>
              <a:rPr lang="de-DE" dirty="0" smtClean="0"/>
              <a:t> </a:t>
            </a:r>
            <a:r>
              <a:rPr lang="de-DE" dirty="0" err="1" smtClean="0"/>
              <a:t>found</a:t>
            </a:r>
            <a:r>
              <a:rPr lang="de-DE" dirty="0" smtClean="0"/>
              <a:t> in South Eastern </a:t>
            </a:r>
            <a:r>
              <a:rPr lang="de-DE" dirty="0" err="1" smtClean="0"/>
              <a:t>dialects</a:t>
            </a:r>
            <a:r>
              <a:rPr lang="de-DE" dirty="0" smtClean="0"/>
              <a:t> </a:t>
            </a:r>
            <a:r>
              <a:rPr lang="de-DE" dirty="0" err="1" smtClean="0"/>
              <a:t>that</a:t>
            </a:r>
            <a:r>
              <a:rPr lang="de-DE" dirty="0" smtClean="0"/>
              <a:t> </a:t>
            </a:r>
            <a:r>
              <a:rPr lang="de-DE" dirty="0" err="1" smtClean="0"/>
              <a:t>historically</a:t>
            </a:r>
            <a:r>
              <a:rPr lang="de-DE" dirty="0" smtClean="0"/>
              <a:t> </a:t>
            </a:r>
            <a:r>
              <a:rPr lang="de-DE" dirty="0" err="1" smtClean="0"/>
              <a:t>belonged</a:t>
            </a:r>
            <a:r>
              <a:rPr lang="de-DE" dirty="0" smtClean="0"/>
              <a:t> </a:t>
            </a:r>
            <a:r>
              <a:rPr lang="de-DE" dirty="0" err="1" smtClean="0"/>
              <a:t>to</a:t>
            </a:r>
            <a:r>
              <a:rPr lang="de-DE" dirty="0" smtClean="0"/>
              <a:t> </a:t>
            </a:r>
            <a:r>
              <a:rPr lang="de-DE" dirty="0" err="1" smtClean="0"/>
              <a:t>the</a:t>
            </a:r>
            <a:r>
              <a:rPr lang="de-DE" dirty="0" smtClean="0"/>
              <a:t> </a:t>
            </a:r>
            <a:r>
              <a:rPr lang="de-DE" dirty="0" err="1" smtClean="0"/>
              <a:t>economical</a:t>
            </a:r>
            <a:r>
              <a:rPr lang="de-DE" dirty="0" smtClean="0"/>
              <a:t> </a:t>
            </a:r>
            <a:r>
              <a:rPr lang="de-DE" dirty="0" err="1" smtClean="0"/>
              <a:t>hinterland</a:t>
            </a:r>
            <a:r>
              <a:rPr lang="de-DE" dirty="0" smtClean="0"/>
              <a:t> </a:t>
            </a:r>
            <a:r>
              <a:rPr lang="de-DE" dirty="0" err="1" smtClean="0"/>
              <a:t>of</a:t>
            </a:r>
            <a:r>
              <a:rPr lang="de-DE" dirty="0" smtClean="0"/>
              <a:t> </a:t>
            </a:r>
            <a:r>
              <a:rPr lang="de-DE" dirty="0" err="1" smtClean="0"/>
              <a:t>the</a:t>
            </a:r>
            <a:r>
              <a:rPr lang="de-DE" dirty="0" smtClean="0"/>
              <a:t> </a:t>
            </a:r>
            <a:r>
              <a:rPr lang="de-DE" dirty="0" err="1" smtClean="0"/>
              <a:t>city</a:t>
            </a:r>
            <a:r>
              <a:rPr lang="de-DE" dirty="0" smtClean="0"/>
              <a:t> </a:t>
            </a:r>
            <a:r>
              <a:rPr lang="de-DE" dirty="0" err="1" smtClean="0"/>
              <a:t>Vyborg</a:t>
            </a:r>
            <a:r>
              <a:rPr lang="de-DE" dirty="0" smtClean="0"/>
              <a:t> (</a:t>
            </a:r>
            <a:r>
              <a:rPr lang="de-DE" dirty="0" err="1" smtClean="0"/>
              <a:t>Viipuri</a:t>
            </a:r>
            <a:r>
              <a:rPr lang="de-DE" dirty="0" smtClean="0"/>
              <a:t>).</a:t>
            </a:r>
          </a:p>
          <a:p>
            <a:r>
              <a:rPr lang="de-DE" dirty="0" err="1" smtClean="0"/>
              <a:t>Another</a:t>
            </a:r>
            <a:r>
              <a:rPr lang="de-DE" dirty="0" smtClean="0"/>
              <a:t> </a:t>
            </a:r>
            <a:r>
              <a:rPr lang="de-DE" dirty="0" err="1" smtClean="0"/>
              <a:t>gate</a:t>
            </a:r>
            <a:r>
              <a:rPr lang="de-DE" dirty="0" smtClean="0"/>
              <a:t> </a:t>
            </a:r>
            <a:r>
              <a:rPr lang="de-DE" dirty="0" err="1" smtClean="0"/>
              <a:t>into</a:t>
            </a:r>
            <a:r>
              <a:rPr lang="de-DE" dirty="0" smtClean="0"/>
              <a:t> </a:t>
            </a:r>
            <a:r>
              <a:rPr lang="de-DE" dirty="0" err="1" smtClean="0"/>
              <a:t>Finland</a:t>
            </a:r>
            <a:r>
              <a:rPr lang="de-DE" dirty="0" smtClean="0"/>
              <a:t> </a:t>
            </a:r>
            <a:r>
              <a:rPr lang="de-DE" dirty="0" err="1" smtClean="0"/>
              <a:t>may</a:t>
            </a:r>
            <a:r>
              <a:rPr lang="de-DE" dirty="0" smtClean="0"/>
              <a:t> </a:t>
            </a:r>
            <a:r>
              <a:rPr lang="de-DE" dirty="0" err="1" smtClean="0"/>
              <a:t>have</a:t>
            </a:r>
            <a:r>
              <a:rPr lang="de-DE" dirty="0" smtClean="0"/>
              <a:t> </a:t>
            </a:r>
            <a:r>
              <a:rPr lang="de-DE" dirty="0" err="1" smtClean="0"/>
              <a:t>been</a:t>
            </a:r>
            <a:r>
              <a:rPr lang="de-DE" dirty="0" smtClean="0"/>
              <a:t> </a:t>
            </a:r>
            <a:r>
              <a:rPr lang="de-DE" dirty="0" err="1" smtClean="0"/>
              <a:t>the</a:t>
            </a:r>
            <a:r>
              <a:rPr lang="de-DE" dirty="0" smtClean="0"/>
              <a:t> </a:t>
            </a:r>
            <a:r>
              <a:rPr lang="de-DE" dirty="0" err="1" smtClean="0"/>
              <a:t>valley</a:t>
            </a:r>
            <a:r>
              <a:rPr lang="de-DE" dirty="0" smtClean="0"/>
              <a:t> </a:t>
            </a:r>
            <a:r>
              <a:rPr lang="de-DE" dirty="0" err="1" smtClean="0"/>
              <a:t>of</a:t>
            </a:r>
            <a:r>
              <a:rPr lang="de-DE" dirty="0" smtClean="0"/>
              <a:t> </a:t>
            </a:r>
            <a:r>
              <a:rPr lang="de-DE" dirty="0" err="1" smtClean="0"/>
              <a:t>the</a:t>
            </a:r>
            <a:r>
              <a:rPr lang="de-DE" dirty="0" smtClean="0"/>
              <a:t> River </a:t>
            </a:r>
            <a:r>
              <a:rPr lang="de-DE" dirty="0" err="1" smtClean="0"/>
              <a:t>Kokemäenjoki</a:t>
            </a:r>
            <a:r>
              <a:rPr lang="de-DE" dirty="0" smtClean="0"/>
              <a:t> </a:t>
            </a:r>
            <a:r>
              <a:rPr lang="de-DE" dirty="0" err="1" smtClean="0"/>
              <a:t>where</a:t>
            </a:r>
            <a:r>
              <a:rPr lang="de-DE" dirty="0" smtClean="0"/>
              <a:t> </a:t>
            </a:r>
            <a:r>
              <a:rPr lang="de-DE" dirty="0" err="1" smtClean="0"/>
              <a:t>some</a:t>
            </a:r>
            <a:r>
              <a:rPr lang="de-DE" dirty="0" smtClean="0"/>
              <a:t> </a:t>
            </a:r>
            <a:r>
              <a:rPr lang="de-DE" dirty="0" err="1" smtClean="0"/>
              <a:t>words</a:t>
            </a:r>
            <a:r>
              <a:rPr lang="de-DE" dirty="0" smtClean="0"/>
              <a:t> </a:t>
            </a:r>
            <a:r>
              <a:rPr lang="de-DE" dirty="0" err="1" smtClean="0"/>
              <a:t>of</a:t>
            </a:r>
            <a:r>
              <a:rPr lang="de-DE" dirty="0" smtClean="0"/>
              <a:t> Low German </a:t>
            </a:r>
            <a:r>
              <a:rPr lang="de-DE" dirty="0" err="1" smtClean="0"/>
              <a:t>origin</a:t>
            </a:r>
            <a:r>
              <a:rPr lang="de-DE" dirty="0" smtClean="0"/>
              <a:t> must </a:t>
            </a:r>
            <a:r>
              <a:rPr lang="de-DE" dirty="0" err="1" smtClean="0"/>
              <a:t>have</a:t>
            </a:r>
            <a:r>
              <a:rPr lang="de-DE" dirty="0" smtClean="0"/>
              <a:t> </a:t>
            </a:r>
            <a:r>
              <a:rPr lang="de-DE" dirty="0" err="1" smtClean="0"/>
              <a:t>lived</a:t>
            </a:r>
            <a:r>
              <a:rPr lang="de-DE" dirty="0" smtClean="0"/>
              <a:t> </a:t>
            </a:r>
            <a:r>
              <a:rPr lang="de-DE" dirty="0" err="1" smtClean="0"/>
              <a:t>for</a:t>
            </a:r>
            <a:r>
              <a:rPr lang="de-DE" dirty="0" smtClean="0"/>
              <a:t> </a:t>
            </a:r>
            <a:r>
              <a:rPr lang="de-DE" dirty="0" err="1" smtClean="0"/>
              <a:t>centuries</a:t>
            </a:r>
            <a:r>
              <a:rPr lang="de-DE" dirty="0" smtClean="0"/>
              <a:t> </a:t>
            </a:r>
            <a:r>
              <a:rPr lang="de-DE" dirty="0" err="1" smtClean="0"/>
              <a:t>without</a:t>
            </a:r>
            <a:r>
              <a:rPr lang="de-DE" dirty="0" smtClean="0"/>
              <a:t> </a:t>
            </a:r>
            <a:r>
              <a:rPr lang="de-DE" dirty="0" err="1" smtClean="0"/>
              <a:t>spreading</a:t>
            </a:r>
            <a:r>
              <a:rPr lang="de-DE" dirty="0" smtClean="0"/>
              <a:t> </a:t>
            </a:r>
            <a:r>
              <a:rPr lang="de-DE" dirty="0" err="1" smtClean="0"/>
              <a:t>into</a:t>
            </a:r>
            <a:r>
              <a:rPr lang="de-DE" dirty="0" smtClean="0"/>
              <a:t> </a:t>
            </a:r>
            <a:r>
              <a:rPr lang="de-DE" dirty="0" err="1" smtClean="0"/>
              <a:t>other</a:t>
            </a:r>
            <a:r>
              <a:rPr lang="de-DE" dirty="0" smtClean="0"/>
              <a:t> </a:t>
            </a:r>
            <a:r>
              <a:rPr lang="de-DE" dirty="0" err="1" smtClean="0"/>
              <a:t>Finnish</a:t>
            </a:r>
            <a:r>
              <a:rPr lang="de-DE" dirty="0" smtClean="0"/>
              <a:t> </a:t>
            </a:r>
            <a:r>
              <a:rPr lang="de-DE" dirty="0" err="1" smtClean="0"/>
              <a:t>dialects</a:t>
            </a:r>
            <a:r>
              <a:rPr lang="de-DE" dirty="0" smtClean="0"/>
              <a:t>. (e.g. </a:t>
            </a:r>
            <a:r>
              <a:rPr lang="de-DE" i="1" dirty="0" err="1" smtClean="0"/>
              <a:t>asikko</a:t>
            </a:r>
            <a:r>
              <a:rPr lang="de-DE" dirty="0" smtClean="0"/>
              <a:t> '</a:t>
            </a:r>
            <a:r>
              <a:rPr lang="de-DE" dirty="0" err="1" smtClean="0"/>
              <a:t>small</a:t>
            </a:r>
            <a:r>
              <a:rPr lang="de-DE" dirty="0" smtClean="0"/>
              <a:t> </a:t>
            </a:r>
            <a:r>
              <a:rPr lang="de-DE" dirty="0" err="1" smtClean="0"/>
              <a:t>salmon</a:t>
            </a:r>
            <a:r>
              <a:rPr lang="de-DE" dirty="0" smtClean="0"/>
              <a:t> </a:t>
            </a:r>
            <a:r>
              <a:rPr lang="de-DE" dirty="0" err="1" smtClean="0"/>
              <a:t>or</a:t>
            </a:r>
            <a:r>
              <a:rPr lang="de-DE" dirty="0" smtClean="0"/>
              <a:t> </a:t>
            </a:r>
            <a:r>
              <a:rPr lang="de-DE" dirty="0" err="1" smtClean="0"/>
              <a:t>trout</a:t>
            </a:r>
            <a:r>
              <a:rPr lang="de-DE" dirty="0" smtClean="0"/>
              <a:t>', </a:t>
            </a:r>
            <a:r>
              <a:rPr lang="de-DE" i="1" dirty="0" err="1" smtClean="0"/>
              <a:t>katve</a:t>
            </a:r>
            <a:r>
              <a:rPr lang="de-DE" dirty="0" smtClean="0"/>
              <a:t> '</a:t>
            </a:r>
            <a:r>
              <a:rPr lang="de-DE" dirty="0" err="1" smtClean="0"/>
              <a:t>shadow</a:t>
            </a:r>
            <a:r>
              <a:rPr lang="de-DE" dirty="0" smtClean="0"/>
              <a:t>')</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Conclusion</a:t>
            </a:r>
            <a:endParaRPr lang="de-DE" dirty="0"/>
          </a:p>
        </p:txBody>
      </p:sp>
      <p:sp>
        <p:nvSpPr>
          <p:cNvPr id="3" name="Inhaltsplatzhalter 2"/>
          <p:cNvSpPr>
            <a:spLocks noGrp="1"/>
          </p:cNvSpPr>
          <p:nvPr>
            <p:ph idx="1"/>
          </p:nvPr>
        </p:nvSpPr>
        <p:spPr/>
        <p:txBody>
          <a:bodyPr/>
          <a:lstStyle/>
          <a:p>
            <a:r>
              <a:rPr lang="de-DE" dirty="0" smtClean="0"/>
              <a:t>Low German </a:t>
            </a:r>
            <a:r>
              <a:rPr lang="de-DE" dirty="0" err="1" smtClean="0"/>
              <a:t>loanwords</a:t>
            </a:r>
            <a:r>
              <a:rPr lang="de-DE" dirty="0" smtClean="0"/>
              <a:t> in </a:t>
            </a:r>
            <a:r>
              <a:rPr lang="de-DE" dirty="0" err="1" smtClean="0"/>
              <a:t>Finnish</a:t>
            </a:r>
            <a:r>
              <a:rPr lang="de-DE" dirty="0" smtClean="0"/>
              <a:t> open </a:t>
            </a:r>
            <a:r>
              <a:rPr lang="de-DE" dirty="0" err="1" smtClean="0"/>
              <a:t>quite</a:t>
            </a:r>
            <a:r>
              <a:rPr lang="de-DE" dirty="0" smtClean="0"/>
              <a:t> a </a:t>
            </a:r>
            <a:r>
              <a:rPr lang="de-DE" dirty="0" err="1" smtClean="0"/>
              <a:t>new</a:t>
            </a:r>
            <a:r>
              <a:rPr lang="de-DE" dirty="0" smtClean="0"/>
              <a:t> </a:t>
            </a:r>
            <a:r>
              <a:rPr lang="de-DE" dirty="0" err="1" smtClean="0"/>
              <a:t>perspective</a:t>
            </a:r>
            <a:r>
              <a:rPr lang="de-DE" dirty="0" smtClean="0"/>
              <a:t> on </a:t>
            </a:r>
            <a:r>
              <a:rPr lang="de-DE" dirty="0" err="1" smtClean="0"/>
              <a:t>cross-cultural</a:t>
            </a:r>
            <a:r>
              <a:rPr lang="de-DE" dirty="0" smtClean="0"/>
              <a:t> </a:t>
            </a:r>
            <a:r>
              <a:rPr lang="de-DE" dirty="0" err="1" smtClean="0"/>
              <a:t>contacts</a:t>
            </a:r>
            <a:r>
              <a:rPr lang="de-DE" dirty="0" smtClean="0"/>
              <a:t> in </a:t>
            </a:r>
            <a:r>
              <a:rPr lang="de-DE" dirty="0" err="1" smtClean="0"/>
              <a:t>the</a:t>
            </a:r>
            <a:r>
              <a:rPr lang="de-DE" dirty="0" smtClean="0"/>
              <a:t> Baltic </a:t>
            </a:r>
            <a:r>
              <a:rPr lang="de-DE" dirty="0" err="1" smtClean="0"/>
              <a:t>Sea</a:t>
            </a:r>
            <a:r>
              <a:rPr lang="de-DE" dirty="0" smtClean="0"/>
              <a:t> </a:t>
            </a:r>
            <a:r>
              <a:rPr lang="de-DE" dirty="0" err="1" smtClean="0"/>
              <a:t>area</a:t>
            </a:r>
            <a:r>
              <a:rPr lang="de-DE" dirty="0" smtClean="0"/>
              <a:t> </a:t>
            </a:r>
            <a:r>
              <a:rPr lang="de-DE" dirty="0" err="1" smtClean="0"/>
              <a:t>as</a:t>
            </a:r>
            <a:r>
              <a:rPr lang="de-DE" dirty="0" smtClean="0"/>
              <a:t> well </a:t>
            </a:r>
            <a:r>
              <a:rPr lang="de-DE" dirty="0" err="1" smtClean="0"/>
              <a:t>as</a:t>
            </a:r>
            <a:r>
              <a:rPr lang="de-DE" dirty="0" smtClean="0"/>
              <a:t> </a:t>
            </a:r>
            <a:r>
              <a:rPr lang="de-DE" dirty="0" err="1" smtClean="0"/>
              <a:t>the</a:t>
            </a:r>
            <a:r>
              <a:rPr lang="de-DE" dirty="0" smtClean="0"/>
              <a:t> </a:t>
            </a:r>
            <a:r>
              <a:rPr lang="de-DE" dirty="0" err="1" smtClean="0"/>
              <a:t>history</a:t>
            </a:r>
            <a:r>
              <a:rPr lang="de-DE" dirty="0" smtClean="0"/>
              <a:t> </a:t>
            </a:r>
            <a:r>
              <a:rPr lang="de-DE" dirty="0" err="1" smtClean="0"/>
              <a:t>of</a:t>
            </a:r>
            <a:r>
              <a:rPr lang="de-DE" dirty="0" smtClean="0"/>
              <a:t> </a:t>
            </a:r>
            <a:r>
              <a:rPr lang="de-DE" dirty="0" err="1" smtClean="0"/>
              <a:t>both</a:t>
            </a:r>
            <a:r>
              <a:rPr lang="de-DE" dirty="0" smtClean="0"/>
              <a:t> </a:t>
            </a:r>
            <a:r>
              <a:rPr lang="de-DE" dirty="0" err="1" smtClean="0"/>
              <a:t>languages</a:t>
            </a:r>
            <a:r>
              <a:rPr lang="de-DE" dirty="0" smtClean="0"/>
              <a:t>.</a:t>
            </a:r>
          </a:p>
          <a:p>
            <a:r>
              <a:rPr lang="de-DE" dirty="0" smtClean="0"/>
              <a:t>Low German </a:t>
            </a:r>
            <a:r>
              <a:rPr lang="de-DE" dirty="0" err="1" smtClean="0"/>
              <a:t>loanwords</a:t>
            </a:r>
            <a:r>
              <a:rPr lang="de-DE" dirty="0" smtClean="0"/>
              <a:t> in </a:t>
            </a:r>
            <a:r>
              <a:rPr lang="de-DE" dirty="0" err="1" smtClean="0"/>
              <a:t>Finnish</a:t>
            </a:r>
            <a:r>
              <a:rPr lang="de-DE" dirty="0" smtClean="0"/>
              <a:t> cover a </a:t>
            </a:r>
            <a:r>
              <a:rPr lang="de-DE" dirty="0" err="1" smtClean="0"/>
              <a:t>wide</a:t>
            </a:r>
            <a:r>
              <a:rPr lang="de-DE" dirty="0" smtClean="0"/>
              <a:t> </a:t>
            </a:r>
            <a:r>
              <a:rPr lang="de-DE" dirty="0" err="1" smtClean="0"/>
              <a:t>range</a:t>
            </a:r>
            <a:r>
              <a:rPr lang="de-DE" dirty="0" smtClean="0"/>
              <a:t> </a:t>
            </a:r>
            <a:r>
              <a:rPr lang="de-DE" dirty="0" err="1" smtClean="0"/>
              <a:t>of</a:t>
            </a:r>
            <a:r>
              <a:rPr lang="de-DE" dirty="0" smtClean="0"/>
              <a:t> </a:t>
            </a:r>
            <a:r>
              <a:rPr lang="de-DE" dirty="0" err="1" smtClean="0"/>
              <a:t>medieval</a:t>
            </a:r>
            <a:r>
              <a:rPr lang="de-DE" dirty="0" smtClean="0"/>
              <a:t> </a:t>
            </a:r>
            <a:r>
              <a:rPr lang="de-DE" dirty="0" err="1" smtClean="0"/>
              <a:t>everyday</a:t>
            </a:r>
            <a:r>
              <a:rPr lang="de-DE" dirty="0" smtClean="0"/>
              <a:t> </a:t>
            </a:r>
            <a:r>
              <a:rPr lang="de-DE" dirty="0" err="1" smtClean="0"/>
              <a:t>life</a:t>
            </a:r>
            <a:r>
              <a:rPr lang="de-DE" dirty="0" smtClean="0"/>
              <a:t>. </a:t>
            </a:r>
            <a:r>
              <a:rPr lang="de-DE" dirty="0" err="1" smtClean="0"/>
              <a:t>Borrowed</a:t>
            </a:r>
            <a:r>
              <a:rPr lang="de-DE" dirty="0" smtClean="0"/>
              <a:t> </a:t>
            </a:r>
            <a:r>
              <a:rPr lang="de-DE" dirty="0" err="1" smtClean="0"/>
              <a:t>conjunctions</a:t>
            </a:r>
            <a:r>
              <a:rPr lang="de-DE" dirty="0" smtClean="0"/>
              <a:t> </a:t>
            </a:r>
            <a:r>
              <a:rPr lang="de-DE" dirty="0" err="1" smtClean="0"/>
              <a:t>and</a:t>
            </a:r>
            <a:r>
              <a:rPr lang="de-DE" dirty="0" smtClean="0"/>
              <a:t> </a:t>
            </a:r>
            <a:r>
              <a:rPr lang="de-DE" dirty="0" err="1" smtClean="0"/>
              <a:t>particles</a:t>
            </a:r>
            <a:r>
              <a:rPr lang="de-DE" dirty="0" smtClean="0"/>
              <a:t> such </a:t>
            </a:r>
            <a:r>
              <a:rPr lang="de-DE" dirty="0" err="1" smtClean="0"/>
              <a:t>as</a:t>
            </a:r>
            <a:r>
              <a:rPr lang="de-DE" dirty="0" smtClean="0"/>
              <a:t> </a:t>
            </a:r>
            <a:r>
              <a:rPr lang="de-DE" i="1" dirty="0" err="1" smtClean="0"/>
              <a:t>entä</a:t>
            </a:r>
            <a:r>
              <a:rPr lang="de-DE" dirty="0" smtClean="0"/>
              <a:t> </a:t>
            </a:r>
            <a:r>
              <a:rPr lang="de-DE" dirty="0" err="1" smtClean="0"/>
              <a:t>and</a:t>
            </a:r>
            <a:r>
              <a:rPr lang="de-DE" dirty="0" smtClean="0"/>
              <a:t> </a:t>
            </a:r>
            <a:r>
              <a:rPr lang="de-DE" i="1" dirty="0" err="1" smtClean="0"/>
              <a:t>vaan</a:t>
            </a:r>
            <a:r>
              <a:rPr lang="de-DE" dirty="0" smtClean="0"/>
              <a:t> </a:t>
            </a:r>
            <a:r>
              <a:rPr lang="de-DE" dirty="0" err="1" smtClean="0"/>
              <a:t>seem</a:t>
            </a:r>
            <a:r>
              <a:rPr lang="de-DE" dirty="0" smtClean="0"/>
              <a:t> </a:t>
            </a:r>
            <a:r>
              <a:rPr lang="de-DE" dirty="0" err="1" smtClean="0"/>
              <a:t>to</a:t>
            </a:r>
            <a:r>
              <a:rPr lang="de-DE" dirty="0" smtClean="0"/>
              <a:t> </a:t>
            </a:r>
            <a:r>
              <a:rPr lang="de-DE" dirty="0" err="1" smtClean="0"/>
              <a:t>have</a:t>
            </a:r>
            <a:r>
              <a:rPr lang="de-DE" dirty="0" smtClean="0"/>
              <a:t> </a:t>
            </a:r>
            <a:r>
              <a:rPr lang="de-DE" dirty="0" err="1" smtClean="0"/>
              <a:t>had</a:t>
            </a:r>
            <a:r>
              <a:rPr lang="de-DE" dirty="0" smtClean="0"/>
              <a:t> </a:t>
            </a:r>
            <a:r>
              <a:rPr lang="de-DE" dirty="0" err="1" smtClean="0"/>
              <a:t>some</a:t>
            </a:r>
            <a:r>
              <a:rPr lang="de-DE" dirty="0" smtClean="0"/>
              <a:t> </a:t>
            </a:r>
            <a:r>
              <a:rPr lang="de-DE" dirty="0" err="1" smtClean="0"/>
              <a:t>structural</a:t>
            </a:r>
            <a:r>
              <a:rPr lang="de-DE" dirty="0" smtClean="0"/>
              <a:t> </a:t>
            </a:r>
            <a:r>
              <a:rPr lang="de-DE" dirty="0" err="1" smtClean="0"/>
              <a:t>influence</a:t>
            </a:r>
            <a:r>
              <a:rPr lang="de-DE" dirty="0" smtClean="0"/>
              <a:t> on </a:t>
            </a:r>
            <a:r>
              <a:rPr lang="de-DE" dirty="0" err="1" smtClean="0"/>
              <a:t>Finnish</a:t>
            </a:r>
            <a:r>
              <a:rPr lang="de-DE" dirty="0" smtClean="0"/>
              <a:t>.</a:t>
            </a:r>
          </a:p>
          <a:p>
            <a:r>
              <a:rPr lang="de-DE" dirty="0" smtClean="0"/>
              <a:t>Low German </a:t>
            </a:r>
            <a:r>
              <a:rPr lang="de-DE" dirty="0" err="1" smtClean="0"/>
              <a:t>loanwords</a:t>
            </a:r>
            <a:r>
              <a:rPr lang="de-DE" dirty="0" smtClean="0"/>
              <a:t> </a:t>
            </a:r>
            <a:r>
              <a:rPr lang="de-DE" dirty="0" err="1" smtClean="0"/>
              <a:t>are</a:t>
            </a:r>
            <a:r>
              <a:rPr lang="de-DE" dirty="0" smtClean="0"/>
              <a:t> </a:t>
            </a:r>
            <a:r>
              <a:rPr lang="de-DE" dirty="0" err="1" smtClean="0"/>
              <a:t>obviously</a:t>
            </a:r>
            <a:r>
              <a:rPr lang="de-DE" dirty="0" smtClean="0"/>
              <a:t> </a:t>
            </a:r>
            <a:r>
              <a:rPr lang="de-DE" dirty="0" err="1" smtClean="0"/>
              <a:t>more</a:t>
            </a:r>
            <a:r>
              <a:rPr lang="de-DE" dirty="0" smtClean="0"/>
              <a:t> </a:t>
            </a:r>
            <a:r>
              <a:rPr lang="de-DE" dirty="0" err="1" smtClean="0"/>
              <a:t>numerous</a:t>
            </a:r>
            <a:r>
              <a:rPr lang="de-DE" dirty="0" smtClean="0"/>
              <a:t> </a:t>
            </a:r>
            <a:r>
              <a:rPr lang="de-DE" dirty="0" err="1" smtClean="0"/>
              <a:t>than</a:t>
            </a:r>
            <a:r>
              <a:rPr lang="de-DE" dirty="0" smtClean="0"/>
              <a:t> </a:t>
            </a:r>
            <a:r>
              <a:rPr lang="de-DE" dirty="0" err="1" smtClean="0"/>
              <a:t>than</a:t>
            </a:r>
            <a:r>
              <a:rPr lang="de-DE" dirty="0" smtClean="0"/>
              <a:t> e.g. </a:t>
            </a:r>
            <a:r>
              <a:rPr lang="de-DE" dirty="0" err="1" smtClean="0"/>
              <a:t>the</a:t>
            </a:r>
            <a:r>
              <a:rPr lang="de-DE" dirty="0" smtClean="0"/>
              <a:t> </a:t>
            </a:r>
            <a:r>
              <a:rPr lang="de-DE" dirty="0" err="1" smtClean="0"/>
              <a:t>more</a:t>
            </a:r>
            <a:r>
              <a:rPr lang="de-DE" dirty="0" smtClean="0"/>
              <a:t> </a:t>
            </a:r>
            <a:r>
              <a:rPr lang="de-DE" dirty="0" err="1" smtClean="0"/>
              <a:t>widely</a:t>
            </a:r>
            <a:r>
              <a:rPr lang="de-DE" dirty="0" smtClean="0"/>
              <a:t> </a:t>
            </a:r>
            <a:r>
              <a:rPr lang="de-DE" dirty="0" err="1" smtClean="0"/>
              <a:t>known</a:t>
            </a:r>
            <a:r>
              <a:rPr lang="de-DE" dirty="0" smtClean="0"/>
              <a:t> </a:t>
            </a:r>
            <a:r>
              <a:rPr lang="de-DE" dirty="0" err="1" smtClean="0"/>
              <a:t>Indo-Iranian</a:t>
            </a:r>
            <a:r>
              <a:rPr lang="de-DE" dirty="0" smtClean="0"/>
              <a:t> </a:t>
            </a:r>
            <a:r>
              <a:rPr lang="de-DE" dirty="0" err="1" smtClean="0"/>
              <a:t>loanword</a:t>
            </a:r>
            <a:r>
              <a:rPr lang="de-DE" dirty="0" smtClean="0"/>
              <a:t> </a:t>
            </a:r>
            <a:r>
              <a:rPr lang="de-DE" dirty="0" err="1" smtClean="0"/>
              <a:t>layer</a:t>
            </a:r>
            <a:r>
              <a:rPr lang="de-DE" dirty="0" smtClean="0"/>
              <a:t> in </a:t>
            </a:r>
            <a:r>
              <a:rPr lang="de-DE" dirty="0" err="1" smtClean="0"/>
              <a:t>Finnish</a:t>
            </a:r>
            <a:r>
              <a:rPr lang="de-DE" dirty="0" smtClean="0"/>
              <a:t>.</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a:bodyPr>
          <a:lstStyle/>
          <a:p>
            <a:r>
              <a:rPr lang="de-DE" sz="9600" i="1" dirty="0" smtClean="0">
                <a:latin typeface="Arial" pitchFamily="34" charset="0"/>
                <a:cs typeface="Arial" pitchFamily="34" charset="0"/>
              </a:rPr>
              <a:t>Moi!</a:t>
            </a:r>
            <a:endParaRPr lang="de-DE" sz="9600" i="1"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Finland in the 12</a:t>
            </a:r>
            <a:r>
              <a:rPr lang="en-GB" baseline="30000" dirty="0" smtClean="0"/>
              <a:t>th</a:t>
            </a:r>
            <a:r>
              <a:rPr lang="en-GB" dirty="0" smtClean="0"/>
              <a:t> Century</a:t>
            </a:r>
            <a:endParaRPr lang="en-GB" dirty="0"/>
          </a:p>
        </p:txBody>
      </p:sp>
      <p:sp>
        <p:nvSpPr>
          <p:cNvPr id="3" name="Inhaltsplatzhalter 2"/>
          <p:cNvSpPr>
            <a:spLocks noGrp="1"/>
          </p:cNvSpPr>
          <p:nvPr>
            <p:ph idx="1"/>
          </p:nvPr>
        </p:nvSpPr>
        <p:spPr/>
        <p:txBody>
          <a:bodyPr/>
          <a:lstStyle/>
          <a:p>
            <a:r>
              <a:rPr lang="de-DE" dirty="0" smtClean="0"/>
              <a:t>Politics: </a:t>
            </a:r>
            <a:r>
              <a:rPr lang="de-DE" dirty="0" err="1" smtClean="0"/>
              <a:t>Incorporation</a:t>
            </a:r>
            <a:r>
              <a:rPr lang="de-DE" dirty="0" smtClean="0"/>
              <a:t> </a:t>
            </a:r>
            <a:r>
              <a:rPr lang="de-DE" dirty="0" err="1" smtClean="0"/>
              <a:t>into</a:t>
            </a:r>
            <a:r>
              <a:rPr lang="de-DE" dirty="0" smtClean="0"/>
              <a:t> </a:t>
            </a:r>
            <a:r>
              <a:rPr lang="de-DE" dirty="0" err="1" smtClean="0"/>
              <a:t>the</a:t>
            </a:r>
            <a:r>
              <a:rPr lang="de-DE" dirty="0" smtClean="0"/>
              <a:t> </a:t>
            </a:r>
            <a:r>
              <a:rPr lang="de-DE" dirty="0" err="1" smtClean="0"/>
              <a:t>Swedish</a:t>
            </a:r>
            <a:r>
              <a:rPr lang="de-DE" dirty="0" smtClean="0"/>
              <a:t> </a:t>
            </a:r>
            <a:r>
              <a:rPr lang="de-DE" dirty="0" err="1" smtClean="0"/>
              <a:t>realm</a:t>
            </a:r>
            <a:endParaRPr lang="de-DE" dirty="0" smtClean="0"/>
          </a:p>
          <a:p>
            <a:r>
              <a:rPr lang="de-DE" dirty="0" smtClean="0"/>
              <a:t>Religion: </a:t>
            </a:r>
            <a:r>
              <a:rPr lang="de-DE" dirty="0" err="1" smtClean="0"/>
              <a:t>Christianization</a:t>
            </a:r>
            <a:r>
              <a:rPr lang="de-DE" dirty="0" smtClean="0"/>
              <a:t> </a:t>
            </a:r>
            <a:r>
              <a:rPr lang="de-DE" dirty="0" err="1" smtClean="0"/>
              <a:t>from</a:t>
            </a:r>
            <a:r>
              <a:rPr lang="de-DE" dirty="0" smtClean="0"/>
              <a:t> </a:t>
            </a:r>
            <a:r>
              <a:rPr lang="de-DE" dirty="0" err="1" smtClean="0"/>
              <a:t>both</a:t>
            </a:r>
            <a:r>
              <a:rPr lang="de-DE" dirty="0" smtClean="0"/>
              <a:t> East </a:t>
            </a:r>
            <a:r>
              <a:rPr lang="de-DE" dirty="0" err="1" smtClean="0"/>
              <a:t>and</a:t>
            </a:r>
            <a:r>
              <a:rPr lang="de-DE" dirty="0" smtClean="0"/>
              <a:t> West</a:t>
            </a:r>
          </a:p>
          <a:p>
            <a:r>
              <a:rPr lang="de-DE" dirty="0" smtClean="0"/>
              <a:t>Economy: </a:t>
            </a:r>
            <a:r>
              <a:rPr lang="de-DE" dirty="0" err="1" smtClean="0"/>
              <a:t>Beginning</a:t>
            </a:r>
            <a:r>
              <a:rPr lang="de-DE" dirty="0" smtClean="0"/>
              <a:t> </a:t>
            </a:r>
            <a:r>
              <a:rPr lang="de-DE" dirty="0" err="1" smtClean="0"/>
              <a:t>domination</a:t>
            </a:r>
            <a:r>
              <a:rPr lang="de-DE" dirty="0" smtClean="0"/>
              <a:t> </a:t>
            </a:r>
            <a:r>
              <a:rPr lang="de-DE" dirty="0" err="1" smtClean="0"/>
              <a:t>of</a:t>
            </a:r>
            <a:r>
              <a:rPr lang="de-DE" dirty="0" smtClean="0"/>
              <a:t> </a:t>
            </a:r>
            <a:r>
              <a:rPr lang="de-DE" dirty="0" err="1" smtClean="0"/>
              <a:t>the</a:t>
            </a:r>
            <a:r>
              <a:rPr lang="de-DE" dirty="0" smtClean="0"/>
              <a:t> </a:t>
            </a:r>
            <a:r>
              <a:rPr lang="de-DE" dirty="0" err="1" smtClean="0"/>
              <a:t>Hanseatic</a:t>
            </a:r>
            <a:r>
              <a:rPr lang="de-DE" dirty="0" smtClean="0"/>
              <a:t> League </a:t>
            </a:r>
            <a:r>
              <a:rPr lang="de-DE" dirty="0" err="1" smtClean="0"/>
              <a:t>around</a:t>
            </a:r>
            <a:r>
              <a:rPr lang="de-DE" dirty="0" smtClean="0"/>
              <a:t> </a:t>
            </a:r>
            <a:r>
              <a:rPr lang="de-DE" dirty="0" err="1" smtClean="0"/>
              <a:t>the</a:t>
            </a:r>
            <a:r>
              <a:rPr lang="de-DE" dirty="0" smtClean="0"/>
              <a:t> </a:t>
            </a:r>
            <a:r>
              <a:rPr lang="de-DE" dirty="0" err="1" smtClean="0"/>
              <a:t>whole</a:t>
            </a:r>
            <a:r>
              <a:rPr lang="de-DE" dirty="0" smtClean="0"/>
              <a:t> Baltic </a:t>
            </a:r>
            <a:r>
              <a:rPr lang="de-DE" dirty="0" err="1" smtClean="0"/>
              <a:t>Sea</a:t>
            </a:r>
            <a:r>
              <a:rPr lang="de-DE" dirty="0" smtClean="0"/>
              <a:t>, </a:t>
            </a:r>
            <a:r>
              <a:rPr lang="de-DE" dirty="0" err="1" smtClean="0"/>
              <a:t>combined</a:t>
            </a:r>
            <a:r>
              <a:rPr lang="de-DE" dirty="0" smtClean="0"/>
              <a:t> </a:t>
            </a:r>
            <a:r>
              <a:rPr lang="de-DE" dirty="0" err="1" smtClean="0"/>
              <a:t>with</a:t>
            </a:r>
            <a:r>
              <a:rPr lang="de-DE" dirty="0" smtClean="0"/>
              <a:t> German </a:t>
            </a:r>
            <a:r>
              <a:rPr lang="de-DE" dirty="0" err="1" smtClean="0"/>
              <a:t>eastward</a:t>
            </a:r>
            <a:r>
              <a:rPr lang="de-DE" dirty="0" smtClean="0"/>
              <a:t> </a:t>
            </a:r>
            <a:r>
              <a:rPr lang="de-DE" dirty="0" err="1" smtClean="0"/>
              <a:t>expansion</a:t>
            </a:r>
            <a:r>
              <a:rPr lang="de-DE" dirty="0" smtClean="0"/>
              <a:t> on </a:t>
            </a:r>
            <a:r>
              <a:rPr lang="de-DE" dirty="0" err="1" smtClean="0"/>
              <a:t>the</a:t>
            </a:r>
            <a:r>
              <a:rPr lang="de-DE" dirty="0" smtClean="0"/>
              <a:t> Southern </a:t>
            </a:r>
            <a:r>
              <a:rPr lang="de-DE" dirty="0" err="1" smtClean="0"/>
              <a:t>and</a:t>
            </a:r>
            <a:r>
              <a:rPr lang="de-DE" dirty="0" smtClean="0"/>
              <a:t> Eastern </a:t>
            </a:r>
            <a:r>
              <a:rPr lang="de-DE" dirty="0" err="1" smtClean="0"/>
              <a:t>shores</a:t>
            </a:r>
            <a:endParaRPr lang="de-DE" dirty="0" smtClean="0"/>
          </a:p>
          <a:p>
            <a:r>
              <a:rPr lang="de-DE" dirty="0" err="1" smtClean="0"/>
              <a:t>Finns</a:t>
            </a:r>
            <a:r>
              <a:rPr lang="de-DE" dirty="0" smtClean="0"/>
              <a:t> </a:t>
            </a:r>
            <a:r>
              <a:rPr lang="de-DE" dirty="0" err="1" smtClean="0"/>
              <a:t>came</a:t>
            </a:r>
            <a:r>
              <a:rPr lang="de-DE" dirty="0" smtClean="0"/>
              <a:t> </a:t>
            </a:r>
            <a:r>
              <a:rPr lang="de-DE" dirty="0" err="1" smtClean="0"/>
              <a:t>into</a:t>
            </a:r>
            <a:r>
              <a:rPr lang="de-DE" dirty="0" smtClean="0"/>
              <a:t> </a:t>
            </a:r>
            <a:r>
              <a:rPr lang="de-DE" dirty="0" err="1" smtClean="0"/>
              <a:t>contact</a:t>
            </a:r>
            <a:r>
              <a:rPr lang="de-DE" dirty="0" smtClean="0"/>
              <a:t> </a:t>
            </a:r>
            <a:r>
              <a:rPr lang="de-DE" dirty="0" err="1" smtClean="0"/>
              <a:t>with</a:t>
            </a:r>
            <a:r>
              <a:rPr lang="de-DE" dirty="0" smtClean="0"/>
              <a:t> Low-German </a:t>
            </a:r>
            <a:r>
              <a:rPr lang="de-DE" dirty="0" err="1" smtClean="0"/>
              <a:t>speakers</a:t>
            </a:r>
            <a:r>
              <a:rPr lang="de-DE" dirty="0" smtClean="0"/>
              <a:t> on all </a:t>
            </a:r>
            <a:r>
              <a:rPr lang="de-DE" dirty="0" err="1" smtClean="0"/>
              <a:t>these</a:t>
            </a:r>
            <a:r>
              <a:rPr lang="de-DE" dirty="0" smtClean="0"/>
              <a:t> </a:t>
            </a:r>
            <a:r>
              <a:rPr lang="de-DE" dirty="0" err="1" smtClean="0"/>
              <a:t>areas</a:t>
            </a:r>
            <a:r>
              <a:rPr lang="de-DE" dirty="0" smtClean="0"/>
              <a:t> </a:t>
            </a:r>
            <a:r>
              <a:rPr lang="de-DE" dirty="0" err="1" smtClean="0"/>
              <a:t>of</a:t>
            </a:r>
            <a:r>
              <a:rPr lang="de-DE" dirty="0" smtClean="0"/>
              <a:t> </a:t>
            </a:r>
            <a:r>
              <a:rPr lang="de-DE" dirty="0" err="1" smtClean="0"/>
              <a:t>life</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170" name="Picture 2" descr="Karte Ostsee"/>
          <p:cNvPicPr>
            <a:picLocks noGrp="1" noChangeAspect="1" noChangeArrowheads="1"/>
          </p:cNvPicPr>
          <p:nvPr>
            <p:ph/>
          </p:nvPr>
        </p:nvPicPr>
        <p:blipFill>
          <a:blip r:embed="rId3" cstate="print"/>
          <a:srcRect/>
          <a:stretch>
            <a:fillRect/>
          </a:stretch>
        </p:blipFill>
        <p:spPr>
          <a:xfrm>
            <a:off x="0" y="0"/>
            <a:ext cx="9144000" cy="6858000"/>
          </a:xfrm>
          <a:solidFill>
            <a:schemeClr val="accent2"/>
          </a:solidFill>
          <a:ln/>
        </p:spPr>
      </p:pic>
      <p:sp>
        <p:nvSpPr>
          <p:cNvPr id="7171" name="Text Box 3"/>
          <p:cNvSpPr txBox="1">
            <a:spLocks noChangeArrowheads="1"/>
          </p:cNvSpPr>
          <p:nvPr/>
        </p:nvSpPr>
        <p:spPr bwMode="auto">
          <a:xfrm>
            <a:off x="1166813" y="6370638"/>
            <a:ext cx="909637" cy="495300"/>
          </a:xfrm>
          <a:prstGeom prst="rect">
            <a:avLst/>
          </a:prstGeom>
          <a:noFill/>
          <a:ln w="9525">
            <a:noFill/>
            <a:miter lim="800000"/>
            <a:headEnd/>
            <a:tailEnd/>
          </a:ln>
          <a:effectLst/>
        </p:spPr>
        <p:txBody>
          <a:bodyPr wrap="none">
            <a:spAutoFit/>
          </a:bodyPr>
          <a:lstStyle/>
          <a:p>
            <a:pPr>
              <a:lnSpc>
                <a:spcPct val="80000"/>
              </a:lnSpc>
            </a:pPr>
            <a:r>
              <a:rPr lang="de-DE" b="1">
                <a:solidFill>
                  <a:srgbClr val="FF3300"/>
                </a:solidFill>
              </a:rPr>
              <a:t>•</a:t>
            </a:r>
            <a:r>
              <a:rPr lang="de-DE" b="1"/>
              <a:t> </a:t>
            </a:r>
          </a:p>
          <a:p>
            <a:pPr>
              <a:lnSpc>
                <a:spcPct val="75000"/>
              </a:lnSpc>
            </a:pPr>
            <a:r>
              <a:rPr lang="de-DE" sz="1600" b="1">
                <a:solidFill>
                  <a:srgbClr val="FF3300"/>
                </a:solidFill>
              </a:rPr>
              <a:t>Lübeck</a:t>
            </a:r>
          </a:p>
        </p:txBody>
      </p:sp>
      <p:sp>
        <p:nvSpPr>
          <p:cNvPr id="7172" name="Line 4"/>
          <p:cNvSpPr>
            <a:spLocks noChangeShapeType="1"/>
          </p:cNvSpPr>
          <p:nvPr/>
        </p:nvSpPr>
        <p:spPr bwMode="auto">
          <a:xfrm flipV="1">
            <a:off x="1331913" y="5300663"/>
            <a:ext cx="2808287" cy="1223962"/>
          </a:xfrm>
          <a:prstGeom prst="line">
            <a:avLst/>
          </a:prstGeom>
          <a:noFill/>
          <a:ln w="38100">
            <a:solidFill>
              <a:srgbClr val="FF0000"/>
            </a:solidFill>
            <a:round/>
            <a:headEnd/>
            <a:tailEnd type="triangle" w="med" len="med"/>
          </a:ln>
          <a:effectLst/>
        </p:spPr>
        <p:txBody>
          <a:bodyPr/>
          <a:lstStyle/>
          <a:p>
            <a:endParaRPr lang="de-DE"/>
          </a:p>
        </p:txBody>
      </p:sp>
      <p:sp>
        <p:nvSpPr>
          <p:cNvPr id="7173" name="Text Box 5"/>
          <p:cNvSpPr txBox="1">
            <a:spLocks noChangeArrowheads="1"/>
          </p:cNvSpPr>
          <p:nvPr/>
        </p:nvSpPr>
        <p:spPr bwMode="auto">
          <a:xfrm>
            <a:off x="4140200" y="5084763"/>
            <a:ext cx="184150" cy="366712"/>
          </a:xfrm>
          <a:prstGeom prst="rect">
            <a:avLst/>
          </a:prstGeom>
          <a:noFill/>
          <a:ln w="9525">
            <a:noFill/>
            <a:miter lim="800000"/>
            <a:headEnd/>
            <a:tailEnd/>
          </a:ln>
          <a:effectLst/>
        </p:spPr>
        <p:txBody>
          <a:bodyPr wrap="none">
            <a:spAutoFit/>
          </a:bodyPr>
          <a:lstStyle/>
          <a:p>
            <a:endParaRPr lang="de-DE"/>
          </a:p>
        </p:txBody>
      </p:sp>
      <p:sp>
        <p:nvSpPr>
          <p:cNvPr id="7174" name="Text Box 6"/>
          <p:cNvSpPr txBox="1">
            <a:spLocks noChangeArrowheads="1"/>
          </p:cNvSpPr>
          <p:nvPr/>
        </p:nvSpPr>
        <p:spPr bwMode="auto">
          <a:xfrm>
            <a:off x="4048125" y="5100638"/>
            <a:ext cx="946150" cy="366712"/>
          </a:xfrm>
          <a:prstGeom prst="rect">
            <a:avLst/>
          </a:prstGeom>
          <a:noFill/>
          <a:ln w="9525">
            <a:noFill/>
            <a:miter lim="800000"/>
            <a:headEnd/>
            <a:tailEnd/>
          </a:ln>
          <a:effectLst/>
        </p:spPr>
        <p:txBody>
          <a:bodyPr wrap="none">
            <a:spAutoFit/>
          </a:bodyPr>
          <a:lstStyle/>
          <a:p>
            <a:r>
              <a:rPr lang="de-DE" b="1">
                <a:solidFill>
                  <a:srgbClr val="FF3300"/>
                </a:solidFill>
              </a:rPr>
              <a:t>•Visby</a:t>
            </a:r>
          </a:p>
        </p:txBody>
      </p:sp>
      <p:sp>
        <p:nvSpPr>
          <p:cNvPr id="7175" name="Line 7"/>
          <p:cNvSpPr>
            <a:spLocks noChangeShapeType="1"/>
          </p:cNvSpPr>
          <p:nvPr/>
        </p:nvSpPr>
        <p:spPr bwMode="auto">
          <a:xfrm flipH="1" flipV="1">
            <a:off x="4067175" y="4581525"/>
            <a:ext cx="144463" cy="647700"/>
          </a:xfrm>
          <a:prstGeom prst="line">
            <a:avLst/>
          </a:prstGeom>
          <a:noFill/>
          <a:ln w="38100">
            <a:solidFill>
              <a:srgbClr val="FF0000"/>
            </a:solidFill>
            <a:round/>
            <a:headEnd/>
            <a:tailEnd type="triangle" w="med" len="med"/>
          </a:ln>
          <a:effectLst/>
        </p:spPr>
        <p:txBody>
          <a:bodyPr/>
          <a:lstStyle/>
          <a:p>
            <a:endParaRPr lang="de-DE"/>
          </a:p>
        </p:txBody>
      </p:sp>
      <p:sp>
        <p:nvSpPr>
          <p:cNvPr id="7176" name="Line 8"/>
          <p:cNvSpPr>
            <a:spLocks noChangeShapeType="1"/>
          </p:cNvSpPr>
          <p:nvPr/>
        </p:nvSpPr>
        <p:spPr bwMode="auto">
          <a:xfrm flipV="1">
            <a:off x="4211638" y="2060575"/>
            <a:ext cx="1368425" cy="3095625"/>
          </a:xfrm>
          <a:prstGeom prst="line">
            <a:avLst/>
          </a:prstGeom>
          <a:noFill/>
          <a:ln w="38100">
            <a:solidFill>
              <a:srgbClr val="FF0000"/>
            </a:solidFill>
            <a:round/>
            <a:headEnd/>
            <a:tailEnd type="triangle" w="med" len="med"/>
          </a:ln>
          <a:effectLst/>
        </p:spPr>
        <p:txBody>
          <a:bodyPr/>
          <a:lstStyle/>
          <a:p>
            <a:endParaRPr lang="de-DE"/>
          </a:p>
        </p:txBody>
      </p:sp>
      <p:sp>
        <p:nvSpPr>
          <p:cNvPr id="7177" name="Line 9"/>
          <p:cNvSpPr>
            <a:spLocks noChangeShapeType="1"/>
          </p:cNvSpPr>
          <p:nvPr/>
        </p:nvSpPr>
        <p:spPr bwMode="auto">
          <a:xfrm flipV="1">
            <a:off x="4356100" y="4149725"/>
            <a:ext cx="936625" cy="863600"/>
          </a:xfrm>
          <a:prstGeom prst="line">
            <a:avLst/>
          </a:prstGeom>
          <a:noFill/>
          <a:ln w="38100">
            <a:solidFill>
              <a:srgbClr val="FF0000"/>
            </a:solidFill>
            <a:round/>
            <a:headEnd/>
            <a:tailEnd type="triangle" w="med" len="med"/>
          </a:ln>
          <a:effectLst/>
        </p:spPr>
        <p:txBody>
          <a:bodyPr/>
          <a:lstStyle/>
          <a:p>
            <a:endParaRPr lang="de-DE"/>
          </a:p>
        </p:txBody>
      </p:sp>
      <p:sp>
        <p:nvSpPr>
          <p:cNvPr id="7178" name="Line 10"/>
          <p:cNvSpPr>
            <a:spLocks noChangeShapeType="1"/>
          </p:cNvSpPr>
          <p:nvPr/>
        </p:nvSpPr>
        <p:spPr bwMode="auto">
          <a:xfrm flipV="1">
            <a:off x="4859338" y="4149725"/>
            <a:ext cx="3529012" cy="431800"/>
          </a:xfrm>
          <a:prstGeom prst="line">
            <a:avLst/>
          </a:prstGeom>
          <a:noFill/>
          <a:ln w="38100">
            <a:solidFill>
              <a:srgbClr val="FF0000"/>
            </a:solidFill>
            <a:round/>
            <a:headEnd/>
            <a:tailEnd type="triangle" w="med" len="med"/>
          </a:ln>
          <a:effectLst/>
        </p:spPr>
        <p:txBody>
          <a:bodyPr/>
          <a:lstStyle/>
          <a:p>
            <a:endParaRPr lang="de-DE"/>
          </a:p>
        </p:txBody>
      </p:sp>
      <p:sp>
        <p:nvSpPr>
          <p:cNvPr id="7179" name="Line 11"/>
          <p:cNvSpPr>
            <a:spLocks noChangeShapeType="1"/>
          </p:cNvSpPr>
          <p:nvPr/>
        </p:nvSpPr>
        <p:spPr bwMode="auto">
          <a:xfrm>
            <a:off x="8388350" y="4149725"/>
            <a:ext cx="215900" cy="574675"/>
          </a:xfrm>
          <a:prstGeom prst="line">
            <a:avLst/>
          </a:prstGeom>
          <a:noFill/>
          <a:ln w="38100">
            <a:solidFill>
              <a:srgbClr val="FF0000"/>
            </a:solidFill>
            <a:round/>
            <a:headEnd/>
            <a:tailEnd type="triangle" w="med" len="med"/>
          </a:ln>
          <a:effectLst/>
        </p:spPr>
        <p:txBody>
          <a:bodyPr/>
          <a:lstStyle/>
          <a:p>
            <a:endParaRPr lang="de-DE"/>
          </a:p>
        </p:txBody>
      </p:sp>
      <p:sp>
        <p:nvSpPr>
          <p:cNvPr id="7180" name="Line 12"/>
          <p:cNvSpPr>
            <a:spLocks noChangeShapeType="1"/>
          </p:cNvSpPr>
          <p:nvPr/>
        </p:nvSpPr>
        <p:spPr bwMode="auto">
          <a:xfrm>
            <a:off x="5940425" y="4437063"/>
            <a:ext cx="287338" cy="71437"/>
          </a:xfrm>
          <a:prstGeom prst="line">
            <a:avLst/>
          </a:prstGeom>
          <a:noFill/>
          <a:ln w="38100">
            <a:solidFill>
              <a:srgbClr val="FF0000"/>
            </a:solidFill>
            <a:round/>
            <a:headEnd/>
            <a:tailEnd type="triangle" w="med" len="med"/>
          </a:ln>
          <a:effectLst/>
        </p:spPr>
        <p:txBody>
          <a:bodyPr/>
          <a:lstStyle/>
          <a:p>
            <a:endParaRPr lang="de-DE"/>
          </a:p>
        </p:txBody>
      </p:sp>
      <p:sp>
        <p:nvSpPr>
          <p:cNvPr id="7181" name="Line 13"/>
          <p:cNvSpPr>
            <a:spLocks noChangeShapeType="1"/>
          </p:cNvSpPr>
          <p:nvPr/>
        </p:nvSpPr>
        <p:spPr bwMode="auto">
          <a:xfrm>
            <a:off x="4284663" y="5013325"/>
            <a:ext cx="1943100" cy="431800"/>
          </a:xfrm>
          <a:prstGeom prst="line">
            <a:avLst/>
          </a:prstGeom>
          <a:noFill/>
          <a:ln w="38100">
            <a:solidFill>
              <a:srgbClr val="FF0000"/>
            </a:solidFill>
            <a:round/>
            <a:headEnd/>
            <a:tailEnd type="triangle" w="med" len="med"/>
          </a:ln>
          <a:effectLst/>
        </p:spPr>
        <p:txBody>
          <a:bodyPr/>
          <a:lstStyle/>
          <a:p>
            <a:endParaRPr lang="de-DE"/>
          </a:p>
        </p:txBody>
      </p:sp>
      <p:sp>
        <p:nvSpPr>
          <p:cNvPr id="7182" name="Line 14"/>
          <p:cNvSpPr>
            <a:spLocks noChangeShapeType="1"/>
          </p:cNvSpPr>
          <p:nvPr/>
        </p:nvSpPr>
        <p:spPr bwMode="auto">
          <a:xfrm flipV="1">
            <a:off x="7164388" y="3933825"/>
            <a:ext cx="360362" cy="358775"/>
          </a:xfrm>
          <a:prstGeom prst="line">
            <a:avLst/>
          </a:prstGeom>
          <a:noFill/>
          <a:ln w="38100">
            <a:solidFill>
              <a:srgbClr val="FF3300"/>
            </a:solidFill>
            <a:round/>
            <a:headEnd/>
            <a:tailEnd type="triangle" w="med" len="med"/>
          </a:ln>
          <a:effectLst/>
        </p:spPr>
        <p:txBody>
          <a:bodyPr/>
          <a:lstStyle/>
          <a:p>
            <a:endParaRPr lang="de-DE"/>
          </a:p>
        </p:txBody>
      </p:sp>
      <p:sp>
        <p:nvSpPr>
          <p:cNvPr id="7183" name="Text Box 15"/>
          <p:cNvSpPr txBox="1">
            <a:spLocks noChangeArrowheads="1"/>
          </p:cNvSpPr>
          <p:nvPr/>
        </p:nvSpPr>
        <p:spPr bwMode="auto">
          <a:xfrm>
            <a:off x="1095375" y="5676900"/>
            <a:ext cx="0" cy="274638"/>
          </a:xfrm>
          <a:prstGeom prst="rect">
            <a:avLst/>
          </a:prstGeom>
          <a:noFill/>
          <a:ln w="9525">
            <a:noFill/>
            <a:miter lim="800000"/>
            <a:headEnd/>
            <a:tailEnd/>
          </a:ln>
          <a:effectLst/>
        </p:spPr>
        <p:txBody>
          <a:bodyPr wrap="none" lIns="0" tIns="0" rIns="0" bIns="0">
            <a:spAutoFit/>
          </a:bodyPr>
          <a:lstStyle/>
          <a:p>
            <a:endParaRPr lang="de-DE" b="1">
              <a:solidFill>
                <a:srgbClr val="000000"/>
              </a:solidFill>
            </a:endParaRPr>
          </a:p>
        </p:txBody>
      </p:sp>
      <p:sp>
        <p:nvSpPr>
          <p:cNvPr id="7184" name="WordArt 16"/>
          <p:cNvSpPr>
            <a:spLocks noChangeArrowheads="1" noChangeShapeType="1" noTextEdit="1"/>
          </p:cNvSpPr>
          <p:nvPr/>
        </p:nvSpPr>
        <p:spPr bwMode="auto">
          <a:xfrm>
            <a:off x="611188" y="5300663"/>
            <a:ext cx="1296987" cy="1152525"/>
          </a:xfrm>
          <a:prstGeom prst="rect">
            <a:avLst/>
          </a:prstGeom>
        </p:spPr>
        <p:txBody>
          <a:bodyPr wrap="none" fromWordArt="1">
            <a:prstTxWarp prst="textSlantUp">
              <a:avLst>
                <a:gd name="adj" fmla="val 55556"/>
              </a:avLst>
            </a:prstTxWarp>
          </a:bodyPr>
          <a:lstStyle/>
          <a:p>
            <a:pPr algn="ctr"/>
            <a:r>
              <a:rPr lang="de-DE" sz="3200" kern="10" dirty="0" err="1" smtClean="0">
                <a:ln w="9525">
                  <a:solidFill>
                    <a:srgbClr val="000000"/>
                  </a:solidFill>
                  <a:round/>
                  <a:headEnd/>
                  <a:tailEnd/>
                </a:ln>
                <a:solidFill>
                  <a:srgbClr val="00B050"/>
                </a:solidFill>
                <a:latin typeface="Arial Black"/>
              </a:rPr>
              <a:t>Denish</a:t>
            </a:r>
            <a:endParaRPr lang="de-DE" sz="3600" kern="10" dirty="0">
              <a:ln w="9525">
                <a:solidFill>
                  <a:srgbClr val="000000"/>
                </a:solidFill>
                <a:round/>
                <a:headEnd/>
                <a:tailEnd/>
              </a:ln>
              <a:solidFill>
                <a:srgbClr val="00B050"/>
              </a:solidFill>
              <a:latin typeface="Arial Black"/>
            </a:endParaRPr>
          </a:p>
        </p:txBody>
      </p:sp>
      <p:sp>
        <p:nvSpPr>
          <p:cNvPr id="7185" name="Text Box 17"/>
          <p:cNvSpPr txBox="1">
            <a:spLocks noChangeArrowheads="1"/>
          </p:cNvSpPr>
          <p:nvPr/>
        </p:nvSpPr>
        <p:spPr bwMode="auto">
          <a:xfrm>
            <a:off x="4335463" y="3227388"/>
            <a:ext cx="184150" cy="366712"/>
          </a:xfrm>
          <a:prstGeom prst="rect">
            <a:avLst/>
          </a:prstGeom>
          <a:noFill/>
          <a:ln w="9525">
            <a:noFill/>
            <a:miter lim="800000"/>
            <a:headEnd/>
            <a:tailEnd/>
          </a:ln>
          <a:effectLst/>
        </p:spPr>
        <p:txBody>
          <a:bodyPr wrap="none">
            <a:spAutoFit/>
          </a:bodyPr>
          <a:lstStyle/>
          <a:p>
            <a:endParaRPr lang="de-DE"/>
          </a:p>
        </p:txBody>
      </p:sp>
      <p:sp>
        <p:nvSpPr>
          <p:cNvPr id="7186" name="WordArt 18"/>
          <p:cNvSpPr>
            <a:spLocks noChangeArrowheads="1" noChangeShapeType="1" noTextEdit="1"/>
          </p:cNvSpPr>
          <p:nvPr/>
        </p:nvSpPr>
        <p:spPr bwMode="auto">
          <a:xfrm>
            <a:off x="2484438" y="1916113"/>
            <a:ext cx="1800225" cy="3457575"/>
          </a:xfrm>
          <a:prstGeom prst="rect">
            <a:avLst/>
          </a:prstGeom>
        </p:spPr>
        <p:txBody>
          <a:bodyPr wrap="none" fromWordArt="1">
            <a:prstTxWarp prst="textSlantUp">
              <a:avLst>
                <a:gd name="adj" fmla="val 55556"/>
              </a:avLst>
            </a:prstTxWarp>
          </a:bodyPr>
          <a:lstStyle/>
          <a:p>
            <a:pPr algn="ctr"/>
            <a:r>
              <a:rPr lang="de-DE" sz="3600" kern="10" dirty="0" err="1" smtClean="0">
                <a:ln w="9525">
                  <a:solidFill>
                    <a:srgbClr val="000000"/>
                  </a:solidFill>
                  <a:round/>
                  <a:headEnd/>
                  <a:tailEnd/>
                </a:ln>
                <a:solidFill>
                  <a:srgbClr val="00B050"/>
                </a:solidFill>
                <a:latin typeface="Arial Black"/>
              </a:rPr>
              <a:t>Swedish</a:t>
            </a:r>
            <a:endParaRPr lang="de-DE" sz="3600" kern="10" dirty="0">
              <a:ln w="9525">
                <a:solidFill>
                  <a:srgbClr val="000000"/>
                </a:solidFill>
                <a:round/>
                <a:headEnd/>
                <a:tailEnd/>
              </a:ln>
              <a:solidFill>
                <a:srgbClr val="00B050"/>
              </a:solidFill>
              <a:latin typeface="Arial Black"/>
            </a:endParaRPr>
          </a:p>
        </p:txBody>
      </p:sp>
      <p:sp>
        <p:nvSpPr>
          <p:cNvPr id="7187" name="WordArt 19"/>
          <p:cNvSpPr>
            <a:spLocks noChangeArrowheads="1" noChangeShapeType="1" noTextEdit="1"/>
          </p:cNvSpPr>
          <p:nvPr/>
        </p:nvSpPr>
        <p:spPr bwMode="auto">
          <a:xfrm>
            <a:off x="250825" y="2349500"/>
            <a:ext cx="3025775" cy="2087563"/>
          </a:xfrm>
          <a:prstGeom prst="rect">
            <a:avLst/>
          </a:prstGeom>
        </p:spPr>
        <p:txBody>
          <a:bodyPr wrap="none" fromWordArt="1">
            <a:prstTxWarp prst="textSlantUp">
              <a:avLst>
                <a:gd name="adj" fmla="val 55556"/>
              </a:avLst>
            </a:prstTxWarp>
          </a:bodyPr>
          <a:lstStyle/>
          <a:p>
            <a:pPr algn="ctr"/>
            <a:r>
              <a:rPr lang="de-DE" sz="3600" kern="10" dirty="0" err="1" smtClean="0">
                <a:ln w="9525">
                  <a:solidFill>
                    <a:srgbClr val="000000"/>
                  </a:solidFill>
                  <a:round/>
                  <a:headEnd/>
                  <a:tailEnd/>
                </a:ln>
                <a:solidFill>
                  <a:srgbClr val="00B050"/>
                </a:solidFill>
                <a:latin typeface="Arial Black"/>
              </a:rPr>
              <a:t>Norwegian</a:t>
            </a:r>
            <a:endParaRPr lang="de-DE" sz="3600" kern="10" dirty="0">
              <a:ln w="9525">
                <a:solidFill>
                  <a:srgbClr val="000000"/>
                </a:solidFill>
                <a:round/>
                <a:headEnd/>
                <a:tailEnd/>
              </a:ln>
              <a:solidFill>
                <a:srgbClr val="00B050"/>
              </a:solidFill>
              <a:latin typeface="Arial Black"/>
            </a:endParaRPr>
          </a:p>
        </p:txBody>
      </p:sp>
      <p:sp>
        <p:nvSpPr>
          <p:cNvPr id="7188" name="WordArt 20"/>
          <p:cNvSpPr>
            <a:spLocks noChangeArrowheads="1" noChangeShapeType="1" noTextEdit="1"/>
          </p:cNvSpPr>
          <p:nvPr/>
        </p:nvSpPr>
        <p:spPr bwMode="auto">
          <a:xfrm>
            <a:off x="6084888" y="5300663"/>
            <a:ext cx="1366837" cy="792162"/>
          </a:xfrm>
          <a:prstGeom prst="rect">
            <a:avLst/>
          </a:prstGeom>
        </p:spPr>
        <p:txBody>
          <a:bodyPr wrap="none" fromWordArt="1">
            <a:prstTxWarp prst="textSlantUp">
              <a:avLst>
                <a:gd name="adj" fmla="val 55556"/>
              </a:avLst>
            </a:prstTxWarp>
          </a:bodyPr>
          <a:lstStyle/>
          <a:p>
            <a:pPr algn="ctr"/>
            <a:r>
              <a:rPr lang="de-DE" sz="3600" kern="10" dirty="0" err="1" smtClean="0">
                <a:ln w="9525">
                  <a:solidFill>
                    <a:srgbClr val="000000"/>
                  </a:solidFill>
                  <a:round/>
                  <a:headEnd/>
                  <a:tailEnd/>
                </a:ln>
                <a:solidFill>
                  <a:srgbClr val="00B050"/>
                </a:solidFill>
                <a:latin typeface="Arial Black"/>
              </a:rPr>
              <a:t>Latvian</a:t>
            </a:r>
            <a:endParaRPr lang="de-DE" sz="3600" kern="10" dirty="0">
              <a:ln w="9525">
                <a:solidFill>
                  <a:srgbClr val="000000"/>
                </a:solidFill>
                <a:round/>
                <a:headEnd/>
                <a:tailEnd/>
              </a:ln>
              <a:solidFill>
                <a:srgbClr val="00B050"/>
              </a:solidFill>
              <a:latin typeface="Arial Black"/>
            </a:endParaRPr>
          </a:p>
        </p:txBody>
      </p:sp>
      <p:sp>
        <p:nvSpPr>
          <p:cNvPr id="7189" name="WordArt 21"/>
          <p:cNvSpPr>
            <a:spLocks noChangeArrowheads="1" noChangeShapeType="1" noTextEdit="1"/>
          </p:cNvSpPr>
          <p:nvPr/>
        </p:nvSpPr>
        <p:spPr bwMode="auto">
          <a:xfrm>
            <a:off x="5219700" y="5084763"/>
            <a:ext cx="1439863" cy="576262"/>
          </a:xfrm>
          <a:prstGeom prst="rect">
            <a:avLst/>
          </a:prstGeom>
        </p:spPr>
        <p:txBody>
          <a:bodyPr wrap="none" fromWordArt="1">
            <a:prstTxWarp prst="textSlantUp">
              <a:avLst>
                <a:gd name="adj" fmla="val 55556"/>
              </a:avLst>
            </a:prstTxWarp>
          </a:bodyPr>
          <a:lstStyle/>
          <a:p>
            <a:pPr algn="ctr"/>
            <a:r>
              <a:rPr lang="de-DE" sz="3600" kern="10" dirty="0" err="1" smtClean="0">
                <a:ln w="9525">
                  <a:solidFill>
                    <a:srgbClr val="000000"/>
                  </a:solidFill>
                  <a:round/>
                  <a:headEnd/>
                  <a:tailEnd/>
                </a:ln>
                <a:solidFill>
                  <a:srgbClr val="00B050"/>
                </a:solidFill>
                <a:latin typeface="Arial Black"/>
              </a:rPr>
              <a:t>Livonian</a:t>
            </a:r>
            <a:endParaRPr lang="de-DE" sz="3600" kern="10" dirty="0">
              <a:ln w="9525">
                <a:solidFill>
                  <a:srgbClr val="000000"/>
                </a:solidFill>
                <a:round/>
                <a:headEnd/>
                <a:tailEnd/>
              </a:ln>
              <a:solidFill>
                <a:srgbClr val="00B050"/>
              </a:solidFill>
              <a:latin typeface="Arial Black"/>
            </a:endParaRPr>
          </a:p>
        </p:txBody>
      </p:sp>
      <p:sp>
        <p:nvSpPr>
          <p:cNvPr id="7190" name="WordArt 22"/>
          <p:cNvSpPr>
            <a:spLocks noChangeArrowheads="1" noChangeShapeType="1" noTextEdit="1"/>
          </p:cNvSpPr>
          <p:nvPr/>
        </p:nvSpPr>
        <p:spPr bwMode="auto">
          <a:xfrm>
            <a:off x="5435600" y="4437063"/>
            <a:ext cx="1800225" cy="647700"/>
          </a:xfrm>
          <a:prstGeom prst="rect">
            <a:avLst/>
          </a:prstGeom>
        </p:spPr>
        <p:txBody>
          <a:bodyPr wrap="none" fromWordArt="1">
            <a:prstTxWarp prst="textSlantUp">
              <a:avLst>
                <a:gd name="adj" fmla="val 55556"/>
              </a:avLst>
            </a:prstTxWarp>
          </a:bodyPr>
          <a:lstStyle/>
          <a:p>
            <a:pPr algn="ctr"/>
            <a:r>
              <a:rPr lang="de-DE" sz="3600" kern="10" dirty="0" err="1" smtClean="0">
                <a:ln w="9525">
                  <a:solidFill>
                    <a:srgbClr val="000000"/>
                  </a:solidFill>
                  <a:round/>
                  <a:headEnd/>
                  <a:tailEnd/>
                </a:ln>
                <a:solidFill>
                  <a:srgbClr val="00B050"/>
                </a:solidFill>
                <a:latin typeface="Arial Black"/>
              </a:rPr>
              <a:t>Estonian</a:t>
            </a:r>
            <a:endParaRPr lang="de-DE" sz="3600" kern="10" dirty="0">
              <a:ln w="9525">
                <a:solidFill>
                  <a:srgbClr val="000000"/>
                </a:solidFill>
                <a:round/>
                <a:headEnd/>
                <a:tailEnd/>
              </a:ln>
              <a:solidFill>
                <a:srgbClr val="00B050"/>
              </a:solidFill>
              <a:latin typeface="Arial Black"/>
            </a:endParaRPr>
          </a:p>
        </p:txBody>
      </p:sp>
      <p:sp>
        <p:nvSpPr>
          <p:cNvPr id="7191" name="WordArt 23"/>
          <p:cNvSpPr>
            <a:spLocks noChangeArrowheads="1" noChangeShapeType="1" noTextEdit="1"/>
          </p:cNvSpPr>
          <p:nvPr/>
        </p:nvSpPr>
        <p:spPr bwMode="auto">
          <a:xfrm>
            <a:off x="7524750" y="4292600"/>
            <a:ext cx="1619250" cy="1152525"/>
          </a:xfrm>
          <a:prstGeom prst="rect">
            <a:avLst/>
          </a:prstGeom>
        </p:spPr>
        <p:txBody>
          <a:bodyPr wrap="none" fromWordArt="1">
            <a:prstTxWarp prst="textSlantUp">
              <a:avLst>
                <a:gd name="adj" fmla="val 55556"/>
              </a:avLst>
            </a:prstTxWarp>
          </a:bodyPr>
          <a:lstStyle/>
          <a:p>
            <a:r>
              <a:rPr lang="de-DE" sz="3600" kern="10" dirty="0" err="1" smtClean="0">
                <a:ln w="9525">
                  <a:solidFill>
                    <a:srgbClr val="000000"/>
                  </a:solidFill>
                  <a:round/>
                  <a:headEnd/>
                  <a:tailEnd/>
                </a:ln>
                <a:solidFill>
                  <a:srgbClr val="00B050"/>
                </a:solidFill>
                <a:latin typeface="Arial Black"/>
              </a:rPr>
              <a:t>Russian</a:t>
            </a:r>
            <a:endParaRPr lang="de-DE" sz="3600" kern="10" dirty="0">
              <a:ln w="9525">
                <a:solidFill>
                  <a:srgbClr val="000000"/>
                </a:solidFill>
                <a:round/>
                <a:headEnd/>
                <a:tailEnd/>
              </a:ln>
              <a:solidFill>
                <a:srgbClr val="00B050"/>
              </a:solidFill>
              <a:latin typeface="Arial Black"/>
            </a:endParaRPr>
          </a:p>
        </p:txBody>
      </p:sp>
      <p:sp>
        <p:nvSpPr>
          <p:cNvPr id="7192" name="WordArt 24"/>
          <p:cNvSpPr>
            <a:spLocks noChangeArrowheads="1" noChangeShapeType="1" noTextEdit="1"/>
          </p:cNvSpPr>
          <p:nvPr/>
        </p:nvSpPr>
        <p:spPr bwMode="auto">
          <a:xfrm>
            <a:off x="5292725" y="2703513"/>
            <a:ext cx="2592388" cy="1457325"/>
          </a:xfrm>
          <a:prstGeom prst="rect">
            <a:avLst/>
          </a:prstGeom>
        </p:spPr>
        <p:txBody>
          <a:bodyPr wrap="none" fromWordArt="1">
            <a:prstTxWarp prst="textSlantUp">
              <a:avLst>
                <a:gd name="adj" fmla="val 55556"/>
              </a:avLst>
            </a:prstTxWarp>
          </a:bodyPr>
          <a:lstStyle/>
          <a:p>
            <a:pPr algn="ctr"/>
            <a:r>
              <a:rPr lang="de-DE" sz="3600" kern="10" dirty="0" err="1" smtClean="0">
                <a:ln w="9525">
                  <a:solidFill>
                    <a:srgbClr val="000000"/>
                  </a:solidFill>
                  <a:round/>
                  <a:headEnd/>
                  <a:tailEnd/>
                </a:ln>
                <a:solidFill>
                  <a:srgbClr val="000000"/>
                </a:solidFill>
                <a:latin typeface="Arial Black"/>
              </a:rPr>
              <a:t>Finnish</a:t>
            </a:r>
            <a:endParaRPr lang="de-DE" sz="3600" kern="10" dirty="0">
              <a:ln w="9525">
                <a:solidFill>
                  <a:srgbClr val="000000"/>
                </a:solidFill>
                <a:round/>
                <a:headEnd/>
                <a:tailEnd/>
              </a:ln>
              <a:solidFill>
                <a:srgbClr val="000000"/>
              </a:solidFill>
              <a:latin typeface="Arial Black"/>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2000"/>
                                        <p:tgtEl>
                                          <p:spTgt spid="717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171"/>
                                        </p:tgtEl>
                                        <p:attrNameLst>
                                          <p:attrName>style.visibility</p:attrName>
                                        </p:attrNameLst>
                                      </p:cBhvr>
                                      <p:to>
                                        <p:strVal val="visible"/>
                                      </p:to>
                                    </p:set>
                                    <p:animEffect transition="in" filter="fade">
                                      <p:cBhvr>
                                        <p:cTn id="12" dur="2000"/>
                                        <p:tgtEl>
                                          <p:spTgt spid="717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172"/>
                                        </p:tgtEl>
                                        <p:attrNameLst>
                                          <p:attrName>style.visibility</p:attrName>
                                        </p:attrNameLst>
                                      </p:cBhvr>
                                      <p:to>
                                        <p:strVal val="visible"/>
                                      </p:to>
                                    </p:set>
                                    <p:animEffect transition="in" filter="fade">
                                      <p:cBhvr>
                                        <p:cTn id="17" dur="2000"/>
                                        <p:tgtEl>
                                          <p:spTgt spid="717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174"/>
                                        </p:tgtEl>
                                        <p:attrNameLst>
                                          <p:attrName>style.visibility</p:attrName>
                                        </p:attrNameLst>
                                      </p:cBhvr>
                                      <p:to>
                                        <p:strVal val="visible"/>
                                      </p:to>
                                    </p:set>
                                    <p:animEffect transition="in" filter="fade">
                                      <p:cBhvr>
                                        <p:cTn id="20" dur="2000"/>
                                        <p:tgtEl>
                                          <p:spTgt spid="717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7175"/>
                                        </p:tgtEl>
                                        <p:attrNameLst>
                                          <p:attrName>style.visibility</p:attrName>
                                        </p:attrNameLst>
                                      </p:cBhvr>
                                      <p:to>
                                        <p:strVal val="visible"/>
                                      </p:to>
                                    </p:set>
                                    <p:animEffect transition="in" filter="fade">
                                      <p:cBhvr>
                                        <p:cTn id="25" dur="2000"/>
                                        <p:tgtEl>
                                          <p:spTgt spid="717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7176"/>
                                        </p:tgtEl>
                                        <p:attrNameLst>
                                          <p:attrName>style.visibility</p:attrName>
                                        </p:attrNameLst>
                                      </p:cBhvr>
                                      <p:to>
                                        <p:strVal val="visible"/>
                                      </p:to>
                                    </p:set>
                                    <p:animEffect transition="in" filter="fade">
                                      <p:cBhvr>
                                        <p:cTn id="28" dur="2000"/>
                                        <p:tgtEl>
                                          <p:spTgt spid="7176"/>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7177"/>
                                        </p:tgtEl>
                                        <p:attrNameLst>
                                          <p:attrName>style.visibility</p:attrName>
                                        </p:attrNameLst>
                                      </p:cBhvr>
                                      <p:to>
                                        <p:strVal val="visible"/>
                                      </p:to>
                                    </p:set>
                                    <p:animEffect transition="in" filter="fade">
                                      <p:cBhvr>
                                        <p:cTn id="31" dur="2000"/>
                                        <p:tgtEl>
                                          <p:spTgt spid="717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7178"/>
                                        </p:tgtEl>
                                        <p:attrNameLst>
                                          <p:attrName>style.visibility</p:attrName>
                                        </p:attrNameLst>
                                      </p:cBhvr>
                                      <p:to>
                                        <p:strVal val="visible"/>
                                      </p:to>
                                    </p:set>
                                    <p:animEffect transition="in" filter="fade">
                                      <p:cBhvr>
                                        <p:cTn id="34" dur="2000"/>
                                        <p:tgtEl>
                                          <p:spTgt spid="717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7179"/>
                                        </p:tgtEl>
                                        <p:attrNameLst>
                                          <p:attrName>style.visibility</p:attrName>
                                        </p:attrNameLst>
                                      </p:cBhvr>
                                      <p:to>
                                        <p:strVal val="visible"/>
                                      </p:to>
                                    </p:set>
                                    <p:animEffect transition="in" filter="fade">
                                      <p:cBhvr>
                                        <p:cTn id="37" dur="2000"/>
                                        <p:tgtEl>
                                          <p:spTgt spid="7179"/>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7182"/>
                                        </p:tgtEl>
                                        <p:attrNameLst>
                                          <p:attrName>style.visibility</p:attrName>
                                        </p:attrNameLst>
                                      </p:cBhvr>
                                      <p:to>
                                        <p:strVal val="visible"/>
                                      </p:to>
                                    </p:set>
                                    <p:animEffect transition="in" filter="fade">
                                      <p:cBhvr>
                                        <p:cTn id="40" dur="2000"/>
                                        <p:tgtEl>
                                          <p:spTgt spid="7182"/>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7180"/>
                                        </p:tgtEl>
                                        <p:attrNameLst>
                                          <p:attrName>style.visibility</p:attrName>
                                        </p:attrNameLst>
                                      </p:cBhvr>
                                      <p:to>
                                        <p:strVal val="visible"/>
                                      </p:to>
                                    </p:set>
                                    <p:animEffect transition="in" filter="fade">
                                      <p:cBhvr>
                                        <p:cTn id="43" dur="2000"/>
                                        <p:tgtEl>
                                          <p:spTgt spid="7180"/>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7181"/>
                                        </p:tgtEl>
                                        <p:attrNameLst>
                                          <p:attrName>style.visibility</p:attrName>
                                        </p:attrNameLst>
                                      </p:cBhvr>
                                      <p:to>
                                        <p:strVal val="visible"/>
                                      </p:to>
                                    </p:set>
                                    <p:animEffect transition="in" filter="fade">
                                      <p:cBhvr>
                                        <p:cTn id="46" dur="2000"/>
                                        <p:tgtEl>
                                          <p:spTgt spid="7181"/>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7184"/>
                                        </p:tgtEl>
                                        <p:attrNameLst>
                                          <p:attrName>style.visibility</p:attrName>
                                        </p:attrNameLst>
                                      </p:cBhvr>
                                      <p:to>
                                        <p:strVal val="visible"/>
                                      </p:to>
                                    </p:set>
                                    <p:animEffect transition="in" filter="fade">
                                      <p:cBhvr>
                                        <p:cTn id="51" dur="2000"/>
                                        <p:tgtEl>
                                          <p:spTgt spid="7184"/>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7186"/>
                                        </p:tgtEl>
                                        <p:attrNameLst>
                                          <p:attrName>style.visibility</p:attrName>
                                        </p:attrNameLst>
                                      </p:cBhvr>
                                      <p:to>
                                        <p:strVal val="visible"/>
                                      </p:to>
                                    </p:set>
                                    <p:animEffect transition="in" filter="fade">
                                      <p:cBhvr>
                                        <p:cTn id="56" dur="2000"/>
                                        <p:tgtEl>
                                          <p:spTgt spid="7186"/>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7187"/>
                                        </p:tgtEl>
                                        <p:attrNameLst>
                                          <p:attrName>style.visibility</p:attrName>
                                        </p:attrNameLst>
                                      </p:cBhvr>
                                      <p:to>
                                        <p:strVal val="visible"/>
                                      </p:to>
                                    </p:set>
                                    <p:animEffect transition="in" filter="fade">
                                      <p:cBhvr>
                                        <p:cTn id="61" dur="2000"/>
                                        <p:tgtEl>
                                          <p:spTgt spid="7187"/>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7188"/>
                                        </p:tgtEl>
                                        <p:attrNameLst>
                                          <p:attrName>style.visibility</p:attrName>
                                        </p:attrNameLst>
                                      </p:cBhvr>
                                      <p:to>
                                        <p:strVal val="visible"/>
                                      </p:to>
                                    </p:set>
                                    <p:animEffect transition="in" filter="fade">
                                      <p:cBhvr>
                                        <p:cTn id="66" dur="2000"/>
                                        <p:tgtEl>
                                          <p:spTgt spid="7188"/>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7189"/>
                                        </p:tgtEl>
                                        <p:attrNameLst>
                                          <p:attrName>style.visibility</p:attrName>
                                        </p:attrNameLst>
                                      </p:cBhvr>
                                      <p:to>
                                        <p:strVal val="visible"/>
                                      </p:to>
                                    </p:set>
                                    <p:animEffect transition="in" filter="fade">
                                      <p:cBhvr>
                                        <p:cTn id="71" dur="2000"/>
                                        <p:tgtEl>
                                          <p:spTgt spid="7189"/>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7190"/>
                                        </p:tgtEl>
                                        <p:attrNameLst>
                                          <p:attrName>style.visibility</p:attrName>
                                        </p:attrNameLst>
                                      </p:cBhvr>
                                      <p:to>
                                        <p:strVal val="visible"/>
                                      </p:to>
                                    </p:set>
                                    <p:animEffect transition="in" filter="fade">
                                      <p:cBhvr>
                                        <p:cTn id="76" dur="2000"/>
                                        <p:tgtEl>
                                          <p:spTgt spid="7190"/>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7191"/>
                                        </p:tgtEl>
                                        <p:attrNameLst>
                                          <p:attrName>style.visibility</p:attrName>
                                        </p:attrNameLst>
                                      </p:cBhvr>
                                      <p:to>
                                        <p:strVal val="visible"/>
                                      </p:to>
                                    </p:set>
                                    <p:animEffect transition="in" filter="fade">
                                      <p:cBhvr>
                                        <p:cTn id="81" dur="2000"/>
                                        <p:tgtEl>
                                          <p:spTgt spid="7191"/>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7192"/>
                                        </p:tgtEl>
                                        <p:attrNameLst>
                                          <p:attrName>style.visibility</p:attrName>
                                        </p:attrNameLst>
                                      </p:cBhvr>
                                      <p:to>
                                        <p:strVal val="visible"/>
                                      </p:to>
                                    </p:set>
                                    <p:animEffect transition="in" filter="blinds(horizontal)">
                                      <p:cBhvr>
                                        <p:cTn id="86" dur="5000"/>
                                        <p:tgtEl>
                                          <p:spTgt spid="7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p:bldP spid="7172" grpId="0" animBg="1"/>
      <p:bldP spid="7174" grpId="0"/>
      <p:bldP spid="7175" grpId="0" animBg="1"/>
      <p:bldP spid="7176" grpId="0" animBg="1"/>
      <p:bldP spid="7177" grpId="0" animBg="1"/>
      <p:bldP spid="7178" grpId="0" animBg="1"/>
      <p:bldP spid="7179" grpId="0" animBg="1"/>
      <p:bldP spid="7180" grpId="0" animBg="1"/>
      <p:bldP spid="7181" grpId="0" animBg="1"/>
      <p:bldP spid="7182" grpId="0" animBg="1"/>
      <p:bldP spid="7184" grpId="0" animBg="1"/>
      <p:bldP spid="7186" grpId="0" animBg="1"/>
      <p:bldP spid="7187" grpId="0" animBg="1"/>
      <p:bldP spid="7188" grpId="0" animBg="1"/>
      <p:bldP spid="7189" grpId="0" animBg="1"/>
      <p:bldP spid="7190" grpId="0" animBg="1"/>
      <p:bldP spid="7191" grpId="0" animBg="1"/>
      <p:bldP spid="719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Chronology</a:t>
            </a:r>
            <a:r>
              <a:rPr lang="de-DE" dirty="0" smtClean="0"/>
              <a:t> </a:t>
            </a:r>
            <a:r>
              <a:rPr lang="de-DE" dirty="0" err="1" smtClean="0"/>
              <a:t>of</a:t>
            </a:r>
            <a:r>
              <a:rPr lang="de-DE" dirty="0" smtClean="0"/>
              <a:t> Low German</a:t>
            </a:r>
            <a:endParaRPr lang="de-DE" dirty="0"/>
          </a:p>
        </p:txBody>
      </p:sp>
      <p:sp>
        <p:nvSpPr>
          <p:cNvPr id="3" name="Inhaltsplatzhalter 2"/>
          <p:cNvSpPr>
            <a:spLocks noGrp="1"/>
          </p:cNvSpPr>
          <p:nvPr>
            <p:ph idx="1"/>
          </p:nvPr>
        </p:nvSpPr>
        <p:spPr/>
        <p:txBody>
          <a:bodyPr/>
          <a:lstStyle/>
          <a:p>
            <a:r>
              <a:rPr lang="de-DE" dirty="0" smtClean="0"/>
              <a:t>Separate </a:t>
            </a:r>
            <a:r>
              <a:rPr lang="de-DE" dirty="0" err="1" smtClean="0"/>
              <a:t>language</a:t>
            </a:r>
            <a:r>
              <a:rPr lang="de-DE" dirty="0" smtClean="0"/>
              <a:t> </a:t>
            </a:r>
            <a:r>
              <a:rPr lang="de-DE" dirty="0" err="1" smtClean="0"/>
              <a:t>within</a:t>
            </a:r>
            <a:r>
              <a:rPr lang="de-DE" dirty="0" smtClean="0"/>
              <a:t> </a:t>
            </a:r>
            <a:r>
              <a:rPr lang="de-DE" dirty="0" err="1" smtClean="0"/>
              <a:t>the</a:t>
            </a:r>
            <a:r>
              <a:rPr lang="de-DE" dirty="0" smtClean="0"/>
              <a:t> West </a:t>
            </a:r>
            <a:r>
              <a:rPr lang="de-DE" dirty="0" err="1" smtClean="0"/>
              <a:t>Germanic</a:t>
            </a:r>
            <a:r>
              <a:rPr lang="de-DE" dirty="0" smtClean="0"/>
              <a:t> </a:t>
            </a:r>
            <a:r>
              <a:rPr lang="de-DE" dirty="0" err="1" smtClean="0"/>
              <a:t>branch</a:t>
            </a:r>
            <a:r>
              <a:rPr lang="de-DE" dirty="0" smtClean="0"/>
              <a:t> </a:t>
            </a:r>
            <a:r>
              <a:rPr lang="de-DE" dirty="0" err="1" smtClean="0"/>
              <a:t>of</a:t>
            </a:r>
            <a:r>
              <a:rPr lang="de-DE" dirty="0" smtClean="0"/>
              <a:t> </a:t>
            </a:r>
            <a:r>
              <a:rPr lang="de-DE" dirty="0" err="1" smtClean="0"/>
              <a:t>Germanic</a:t>
            </a:r>
            <a:r>
              <a:rPr lang="de-DE" dirty="0" smtClean="0"/>
              <a:t>, </a:t>
            </a:r>
            <a:r>
              <a:rPr lang="de-DE" dirty="0" err="1" smtClean="0"/>
              <a:t>Fi</a:t>
            </a:r>
            <a:r>
              <a:rPr lang="de-DE" dirty="0" smtClean="0"/>
              <a:t>. </a:t>
            </a:r>
            <a:r>
              <a:rPr lang="de-DE" i="1" dirty="0" err="1" smtClean="0"/>
              <a:t>alasaksa</a:t>
            </a:r>
            <a:r>
              <a:rPr lang="de-DE" dirty="0" smtClean="0"/>
              <a:t>, </a:t>
            </a:r>
            <a:r>
              <a:rPr lang="de-DE" dirty="0" err="1" smtClean="0"/>
              <a:t>Germ</a:t>
            </a:r>
            <a:r>
              <a:rPr lang="de-DE" dirty="0" smtClean="0"/>
              <a:t>. </a:t>
            </a:r>
            <a:r>
              <a:rPr lang="de-DE" i="1" dirty="0" smtClean="0"/>
              <a:t>Niederdeutsch</a:t>
            </a:r>
          </a:p>
          <a:p>
            <a:r>
              <a:rPr lang="de-DE" dirty="0" smtClean="0"/>
              <a:t>Old </a:t>
            </a:r>
            <a:r>
              <a:rPr lang="de-DE" dirty="0" err="1" smtClean="0"/>
              <a:t>Saxon</a:t>
            </a:r>
            <a:r>
              <a:rPr lang="de-DE" dirty="0" smtClean="0"/>
              <a:t> = Old Low German </a:t>
            </a:r>
            <a:r>
              <a:rPr lang="de-DE" dirty="0" err="1" smtClean="0"/>
              <a:t>about</a:t>
            </a:r>
            <a:r>
              <a:rPr lang="de-DE" dirty="0" smtClean="0"/>
              <a:t> 800–1150/1200 AD, </a:t>
            </a:r>
            <a:r>
              <a:rPr lang="de-DE" dirty="0" err="1" smtClean="0"/>
              <a:t>had</a:t>
            </a:r>
            <a:r>
              <a:rPr lang="de-DE" dirty="0" smtClean="0"/>
              <a:t> </a:t>
            </a:r>
            <a:r>
              <a:rPr lang="de-DE" dirty="0" err="1" smtClean="0"/>
              <a:t>great</a:t>
            </a:r>
            <a:r>
              <a:rPr lang="de-DE" dirty="0" smtClean="0"/>
              <a:t> </a:t>
            </a:r>
            <a:r>
              <a:rPr lang="de-DE" dirty="0" err="1" smtClean="0"/>
              <a:t>similarities</a:t>
            </a:r>
            <a:r>
              <a:rPr lang="de-DE" dirty="0" smtClean="0"/>
              <a:t> </a:t>
            </a:r>
            <a:r>
              <a:rPr lang="de-DE" dirty="0" err="1" smtClean="0"/>
              <a:t>with</a:t>
            </a:r>
            <a:r>
              <a:rPr lang="de-DE" dirty="0" smtClean="0"/>
              <a:t> Old </a:t>
            </a:r>
            <a:r>
              <a:rPr lang="de-DE" dirty="0" err="1" smtClean="0"/>
              <a:t>Dutch</a:t>
            </a:r>
            <a:r>
              <a:rPr lang="de-DE" dirty="0" smtClean="0"/>
              <a:t>, </a:t>
            </a:r>
            <a:r>
              <a:rPr lang="de-DE" dirty="0" err="1" smtClean="0"/>
              <a:t>being</a:t>
            </a:r>
            <a:r>
              <a:rPr lang="de-DE" dirty="0" smtClean="0"/>
              <a:t> </a:t>
            </a:r>
            <a:r>
              <a:rPr lang="de-DE" dirty="0" err="1" smtClean="0"/>
              <a:t>at</a:t>
            </a:r>
            <a:r>
              <a:rPr lang="de-DE" dirty="0" smtClean="0"/>
              <a:t> </a:t>
            </a:r>
            <a:r>
              <a:rPr lang="de-DE" dirty="0" err="1" smtClean="0"/>
              <a:t>the</a:t>
            </a:r>
            <a:r>
              <a:rPr lang="de-DE" dirty="0" smtClean="0"/>
              <a:t> same time </a:t>
            </a:r>
            <a:r>
              <a:rPr lang="de-DE" dirty="0" err="1" smtClean="0"/>
              <a:t>rather</a:t>
            </a:r>
            <a:r>
              <a:rPr lang="de-DE" dirty="0" smtClean="0"/>
              <a:t> different </a:t>
            </a:r>
            <a:r>
              <a:rPr lang="de-DE" dirty="0" err="1" smtClean="0"/>
              <a:t>from</a:t>
            </a:r>
            <a:r>
              <a:rPr lang="de-DE" dirty="0" smtClean="0"/>
              <a:t> Old High German.</a:t>
            </a:r>
          </a:p>
          <a:p>
            <a:r>
              <a:rPr lang="de-DE" dirty="0" smtClean="0"/>
              <a:t>Gap in </a:t>
            </a:r>
            <a:r>
              <a:rPr lang="de-DE" dirty="0" err="1" smtClean="0"/>
              <a:t>documentation</a:t>
            </a:r>
            <a:r>
              <a:rPr lang="de-DE" dirty="0" smtClean="0"/>
              <a:t> </a:t>
            </a:r>
            <a:r>
              <a:rPr lang="de-DE" dirty="0" err="1" smtClean="0"/>
              <a:t>between</a:t>
            </a:r>
            <a:r>
              <a:rPr lang="de-DE" dirty="0" smtClean="0"/>
              <a:t> </a:t>
            </a:r>
            <a:r>
              <a:rPr lang="de-DE" dirty="0" err="1" smtClean="0"/>
              <a:t>appr</a:t>
            </a:r>
            <a:r>
              <a:rPr lang="de-DE" dirty="0" smtClean="0"/>
              <a:t>. 1150 </a:t>
            </a:r>
            <a:r>
              <a:rPr lang="de-DE" dirty="0" err="1" smtClean="0"/>
              <a:t>and</a:t>
            </a:r>
            <a:r>
              <a:rPr lang="de-DE" dirty="0" smtClean="0"/>
              <a:t> 1250</a:t>
            </a:r>
          </a:p>
          <a:p>
            <a:r>
              <a:rPr lang="de-DE" dirty="0" err="1" smtClean="0"/>
              <a:t>Middle</a:t>
            </a:r>
            <a:r>
              <a:rPr lang="de-DE" dirty="0" smtClean="0"/>
              <a:t> Low German </a:t>
            </a:r>
            <a:r>
              <a:rPr lang="de-DE" dirty="0" err="1" smtClean="0"/>
              <a:t>about</a:t>
            </a:r>
            <a:r>
              <a:rPr lang="de-DE" dirty="0" smtClean="0"/>
              <a:t> 1250–1600, </a:t>
            </a:r>
            <a:r>
              <a:rPr lang="de-DE" dirty="0" err="1" smtClean="0"/>
              <a:t>always</a:t>
            </a:r>
            <a:r>
              <a:rPr lang="de-DE" dirty="0" smtClean="0"/>
              <a:t> </a:t>
            </a:r>
            <a:r>
              <a:rPr lang="de-DE" dirty="0" err="1" smtClean="0"/>
              <a:t>under</a:t>
            </a:r>
            <a:r>
              <a:rPr lang="de-DE" dirty="0" smtClean="0"/>
              <a:t> </a:t>
            </a:r>
            <a:r>
              <a:rPr lang="de-DE" dirty="0" err="1" smtClean="0"/>
              <a:t>pressure</a:t>
            </a:r>
            <a:r>
              <a:rPr lang="de-DE" dirty="0" smtClean="0"/>
              <a:t> </a:t>
            </a:r>
            <a:r>
              <a:rPr lang="de-DE" dirty="0" err="1" smtClean="0"/>
              <a:t>from</a:t>
            </a:r>
            <a:r>
              <a:rPr lang="de-DE" dirty="0" smtClean="0"/>
              <a:t> </a:t>
            </a:r>
            <a:r>
              <a:rPr lang="de-DE" dirty="0" err="1" smtClean="0"/>
              <a:t>the</a:t>
            </a:r>
            <a:r>
              <a:rPr lang="de-DE" dirty="0" smtClean="0"/>
              <a:t> </a:t>
            </a:r>
            <a:r>
              <a:rPr lang="de-DE" dirty="0" err="1" smtClean="0"/>
              <a:t>more</a:t>
            </a:r>
            <a:r>
              <a:rPr lang="de-DE" dirty="0" smtClean="0"/>
              <a:t> </a:t>
            </a:r>
            <a:r>
              <a:rPr lang="de-DE" dirty="0" err="1" smtClean="0"/>
              <a:t>prestigious</a:t>
            </a:r>
            <a:r>
              <a:rPr lang="de-DE" dirty="0" smtClean="0"/>
              <a:t> High German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Chronology</a:t>
            </a:r>
            <a:r>
              <a:rPr lang="de-DE" dirty="0" smtClean="0"/>
              <a:t> </a:t>
            </a:r>
            <a:r>
              <a:rPr lang="de-DE" dirty="0" err="1" smtClean="0"/>
              <a:t>of</a:t>
            </a:r>
            <a:r>
              <a:rPr lang="de-DE" dirty="0" smtClean="0"/>
              <a:t> Low German (2)</a:t>
            </a:r>
            <a:endParaRPr lang="de-DE" dirty="0"/>
          </a:p>
        </p:txBody>
      </p:sp>
      <p:sp>
        <p:nvSpPr>
          <p:cNvPr id="3" name="Inhaltsplatzhalter 2"/>
          <p:cNvSpPr>
            <a:spLocks noGrp="1"/>
          </p:cNvSpPr>
          <p:nvPr>
            <p:ph idx="1"/>
          </p:nvPr>
        </p:nvSpPr>
        <p:spPr/>
        <p:txBody>
          <a:bodyPr/>
          <a:lstStyle/>
          <a:p>
            <a:r>
              <a:rPr lang="de-DE" dirty="0" smtClean="0"/>
              <a:t>Reformation </a:t>
            </a:r>
            <a:r>
              <a:rPr lang="de-DE" dirty="0" err="1" smtClean="0"/>
              <a:t>and</a:t>
            </a:r>
            <a:r>
              <a:rPr lang="de-DE" dirty="0" smtClean="0"/>
              <a:t> </a:t>
            </a:r>
            <a:r>
              <a:rPr lang="de-DE" dirty="0" err="1" smtClean="0"/>
              <a:t>Luther‘s</a:t>
            </a:r>
            <a:r>
              <a:rPr lang="de-DE" dirty="0" smtClean="0"/>
              <a:t> </a:t>
            </a:r>
            <a:r>
              <a:rPr lang="de-DE" dirty="0" err="1" smtClean="0"/>
              <a:t>Bible</a:t>
            </a:r>
            <a:r>
              <a:rPr lang="de-DE" dirty="0" smtClean="0"/>
              <a:t> </a:t>
            </a:r>
            <a:r>
              <a:rPr lang="de-DE" dirty="0" err="1" smtClean="0"/>
              <a:t>translation</a:t>
            </a:r>
            <a:r>
              <a:rPr lang="de-DE" dirty="0" smtClean="0"/>
              <a:t> </a:t>
            </a:r>
            <a:r>
              <a:rPr lang="de-DE" dirty="0" err="1" smtClean="0"/>
              <a:t>speeded</a:t>
            </a:r>
            <a:r>
              <a:rPr lang="de-DE" dirty="0" smtClean="0"/>
              <a:t> </a:t>
            </a:r>
            <a:r>
              <a:rPr lang="de-DE" dirty="0" err="1" smtClean="0"/>
              <a:t>up</a:t>
            </a:r>
            <a:r>
              <a:rPr lang="de-DE" dirty="0" smtClean="0"/>
              <a:t> </a:t>
            </a:r>
            <a:r>
              <a:rPr lang="de-DE" dirty="0" err="1" smtClean="0"/>
              <a:t>the</a:t>
            </a:r>
            <a:r>
              <a:rPr lang="de-DE" dirty="0" smtClean="0"/>
              <a:t> </a:t>
            </a:r>
            <a:r>
              <a:rPr lang="de-DE" dirty="0" err="1" smtClean="0"/>
              <a:t>decline</a:t>
            </a:r>
            <a:r>
              <a:rPr lang="de-DE" dirty="0" smtClean="0"/>
              <a:t> </a:t>
            </a:r>
            <a:r>
              <a:rPr lang="de-DE" dirty="0" err="1" smtClean="0"/>
              <a:t>of</a:t>
            </a:r>
            <a:r>
              <a:rPr lang="de-DE" dirty="0" smtClean="0"/>
              <a:t> Low German </a:t>
            </a:r>
            <a:r>
              <a:rPr lang="de-DE" dirty="0" err="1" smtClean="0"/>
              <a:t>as</a:t>
            </a:r>
            <a:r>
              <a:rPr lang="de-DE" dirty="0" smtClean="0"/>
              <a:t> a </a:t>
            </a:r>
            <a:r>
              <a:rPr lang="de-DE" dirty="0" err="1" smtClean="0"/>
              <a:t>literary</a:t>
            </a:r>
            <a:r>
              <a:rPr lang="de-DE" dirty="0" smtClean="0"/>
              <a:t> </a:t>
            </a:r>
            <a:r>
              <a:rPr lang="de-DE" dirty="0" err="1" smtClean="0"/>
              <a:t>language</a:t>
            </a:r>
            <a:endParaRPr lang="de-DE" dirty="0" smtClean="0"/>
          </a:p>
          <a:p>
            <a:r>
              <a:rPr lang="de-DE" dirty="0" smtClean="0"/>
              <a:t>In </a:t>
            </a:r>
            <a:r>
              <a:rPr lang="de-DE" dirty="0" err="1" smtClean="0"/>
              <a:t>the</a:t>
            </a:r>
            <a:r>
              <a:rPr lang="de-DE" dirty="0" smtClean="0"/>
              <a:t> </a:t>
            </a:r>
            <a:r>
              <a:rPr lang="de-DE" dirty="0" err="1" smtClean="0"/>
              <a:t>Baltics</a:t>
            </a:r>
            <a:r>
              <a:rPr lang="de-DE" dirty="0" smtClean="0"/>
              <a:t>, </a:t>
            </a:r>
            <a:r>
              <a:rPr lang="de-DE" dirty="0" err="1" smtClean="0"/>
              <a:t>the</a:t>
            </a:r>
            <a:r>
              <a:rPr lang="de-DE" dirty="0" smtClean="0"/>
              <a:t> </a:t>
            </a:r>
            <a:r>
              <a:rPr lang="de-DE" dirty="0" err="1" smtClean="0"/>
              <a:t>use</a:t>
            </a:r>
            <a:r>
              <a:rPr lang="de-DE" dirty="0" smtClean="0"/>
              <a:t> </a:t>
            </a:r>
            <a:r>
              <a:rPr lang="de-DE" dirty="0" err="1" smtClean="0"/>
              <a:t>of</a:t>
            </a:r>
            <a:r>
              <a:rPr lang="de-DE" dirty="0" smtClean="0"/>
              <a:t> Low German </a:t>
            </a:r>
            <a:r>
              <a:rPr lang="de-DE" dirty="0" err="1" smtClean="0"/>
              <a:t>ended</a:t>
            </a:r>
            <a:r>
              <a:rPr lang="de-DE" dirty="0" smtClean="0"/>
              <a:t> </a:t>
            </a:r>
            <a:r>
              <a:rPr lang="de-DE" dirty="0" err="1" smtClean="0"/>
              <a:t>quite</a:t>
            </a:r>
            <a:r>
              <a:rPr lang="de-DE" dirty="0" smtClean="0"/>
              <a:t> </a:t>
            </a:r>
            <a:r>
              <a:rPr lang="de-DE" dirty="0" err="1" smtClean="0"/>
              <a:t>rapidly</a:t>
            </a:r>
            <a:r>
              <a:rPr lang="de-DE" dirty="0" smtClean="0"/>
              <a:t> </a:t>
            </a:r>
            <a:r>
              <a:rPr lang="de-DE" dirty="0" err="1" smtClean="0"/>
              <a:t>because</a:t>
            </a:r>
            <a:r>
              <a:rPr lang="de-DE" dirty="0" smtClean="0"/>
              <a:t> </a:t>
            </a:r>
            <a:r>
              <a:rPr lang="de-DE" dirty="0" err="1" smtClean="0"/>
              <a:t>there</a:t>
            </a:r>
            <a:r>
              <a:rPr lang="de-DE" dirty="0" smtClean="0"/>
              <a:t> </a:t>
            </a:r>
            <a:r>
              <a:rPr lang="de-DE" dirty="0" err="1" smtClean="0"/>
              <a:t>were</a:t>
            </a:r>
            <a:r>
              <a:rPr lang="de-DE" dirty="0" smtClean="0"/>
              <a:t> </a:t>
            </a:r>
            <a:r>
              <a:rPr lang="de-DE" dirty="0" err="1" smtClean="0"/>
              <a:t>almost</a:t>
            </a:r>
            <a:r>
              <a:rPr lang="de-DE" dirty="0" smtClean="0"/>
              <a:t> </a:t>
            </a:r>
            <a:r>
              <a:rPr lang="de-DE" dirty="0" err="1" smtClean="0"/>
              <a:t>no</a:t>
            </a:r>
            <a:r>
              <a:rPr lang="de-DE" dirty="0" smtClean="0"/>
              <a:t> native </a:t>
            </a:r>
            <a:r>
              <a:rPr lang="de-DE" dirty="0" err="1" smtClean="0"/>
              <a:t>speakers</a:t>
            </a:r>
            <a:r>
              <a:rPr lang="de-DE" dirty="0" smtClean="0"/>
              <a:t> in </a:t>
            </a:r>
            <a:r>
              <a:rPr lang="de-DE" dirty="0" err="1" smtClean="0"/>
              <a:t>the</a:t>
            </a:r>
            <a:r>
              <a:rPr lang="de-DE" dirty="0" smtClean="0"/>
              <a:t> </a:t>
            </a:r>
            <a:r>
              <a:rPr lang="de-DE" dirty="0" err="1" smtClean="0"/>
              <a:t>numerally</a:t>
            </a:r>
            <a:r>
              <a:rPr lang="de-DE" dirty="0" smtClean="0"/>
              <a:t> larger </a:t>
            </a:r>
            <a:r>
              <a:rPr lang="de-DE" dirty="0" err="1" smtClean="0"/>
              <a:t>lower</a:t>
            </a:r>
            <a:r>
              <a:rPr lang="de-DE" dirty="0" smtClean="0"/>
              <a:t> </a:t>
            </a:r>
            <a:r>
              <a:rPr lang="de-DE" dirty="0" err="1" smtClean="0"/>
              <a:t>classes</a:t>
            </a:r>
            <a:r>
              <a:rPr lang="de-DE" dirty="0" smtClean="0"/>
              <a:t> </a:t>
            </a:r>
            <a:r>
              <a:rPr lang="de-DE" dirty="0" err="1" smtClean="0"/>
              <a:t>and</a:t>
            </a:r>
            <a:r>
              <a:rPr lang="de-DE" dirty="0" smtClean="0"/>
              <a:t> </a:t>
            </a:r>
            <a:r>
              <a:rPr lang="de-DE" dirty="0" err="1" smtClean="0"/>
              <a:t>thus</a:t>
            </a:r>
            <a:r>
              <a:rPr lang="de-DE" dirty="0" smtClean="0"/>
              <a:t> </a:t>
            </a:r>
            <a:r>
              <a:rPr lang="de-DE" dirty="0" err="1" smtClean="0"/>
              <a:t>no</a:t>
            </a:r>
            <a:r>
              <a:rPr lang="de-DE" dirty="0" smtClean="0"/>
              <a:t> relevant </a:t>
            </a:r>
            <a:r>
              <a:rPr lang="de-DE" dirty="0" err="1" smtClean="0"/>
              <a:t>dialectal</a:t>
            </a:r>
            <a:r>
              <a:rPr lang="de-DE" dirty="0" smtClean="0"/>
              <a:t> </a:t>
            </a:r>
            <a:r>
              <a:rPr lang="de-DE" dirty="0" err="1" smtClean="0"/>
              <a:t>basis</a:t>
            </a:r>
            <a:r>
              <a:rPr lang="de-DE" dirty="0" smtClean="0"/>
              <a:t> </a:t>
            </a:r>
            <a:r>
              <a:rPr lang="de-DE" dirty="0" err="1" smtClean="0"/>
              <a:t>for</a:t>
            </a:r>
            <a:r>
              <a:rPr lang="de-DE" dirty="0" smtClean="0"/>
              <a:t> </a:t>
            </a:r>
            <a:r>
              <a:rPr lang="de-DE" dirty="0" err="1" smtClean="0"/>
              <a:t>further</a:t>
            </a:r>
            <a:r>
              <a:rPr lang="de-DE" dirty="0" smtClean="0"/>
              <a:t> </a:t>
            </a:r>
            <a:r>
              <a:rPr lang="de-DE" dirty="0" err="1" smtClean="0"/>
              <a:t>development</a:t>
            </a:r>
            <a:endParaRPr lang="de-DE" dirty="0" smtClean="0"/>
          </a:p>
          <a:p>
            <a:r>
              <a:rPr lang="de-DE" dirty="0" smtClean="0"/>
              <a:t>Even in </a:t>
            </a:r>
            <a:r>
              <a:rPr lang="de-DE" dirty="0" err="1" smtClean="0"/>
              <a:t>areas</a:t>
            </a:r>
            <a:r>
              <a:rPr lang="de-DE" dirty="0" smtClean="0"/>
              <a:t> </a:t>
            </a:r>
            <a:r>
              <a:rPr lang="de-DE" dirty="0" err="1" smtClean="0"/>
              <a:t>with</a:t>
            </a:r>
            <a:r>
              <a:rPr lang="de-DE" dirty="0" smtClean="0"/>
              <a:t> Low German-</a:t>
            </a:r>
            <a:r>
              <a:rPr lang="de-DE" dirty="0" err="1" smtClean="0"/>
              <a:t>speaking</a:t>
            </a:r>
            <a:r>
              <a:rPr lang="de-DE" dirty="0" smtClean="0"/>
              <a:t> </a:t>
            </a:r>
            <a:r>
              <a:rPr lang="de-DE" dirty="0" err="1" smtClean="0"/>
              <a:t>majorities</a:t>
            </a:r>
            <a:r>
              <a:rPr lang="de-DE" dirty="0" smtClean="0"/>
              <a:t>, </a:t>
            </a:r>
            <a:r>
              <a:rPr lang="de-DE" dirty="0" err="1" smtClean="0"/>
              <a:t>the</a:t>
            </a:r>
            <a:r>
              <a:rPr lang="de-DE" dirty="0" smtClean="0"/>
              <a:t> </a:t>
            </a:r>
            <a:r>
              <a:rPr lang="de-DE" dirty="0" err="1" smtClean="0"/>
              <a:t>language</a:t>
            </a:r>
            <a:r>
              <a:rPr lang="de-DE" dirty="0" smtClean="0"/>
              <a:t> lost </a:t>
            </a:r>
            <a:r>
              <a:rPr lang="de-DE" dirty="0" err="1" smtClean="0"/>
              <a:t>its</a:t>
            </a:r>
            <a:r>
              <a:rPr lang="de-DE" dirty="0" smtClean="0"/>
              <a:t> </a:t>
            </a:r>
            <a:r>
              <a:rPr lang="de-DE" dirty="0" err="1" smtClean="0"/>
              <a:t>position</a:t>
            </a:r>
            <a:r>
              <a:rPr lang="de-DE" dirty="0" smtClean="0"/>
              <a:t> </a:t>
            </a:r>
            <a:r>
              <a:rPr lang="de-DE" dirty="0" err="1" smtClean="0"/>
              <a:t>as</a:t>
            </a:r>
            <a:r>
              <a:rPr lang="de-DE" dirty="0" smtClean="0"/>
              <a:t> </a:t>
            </a:r>
            <a:r>
              <a:rPr lang="de-DE" dirty="0" err="1" smtClean="0"/>
              <a:t>written</a:t>
            </a:r>
            <a:r>
              <a:rPr lang="de-DE" dirty="0" smtClean="0"/>
              <a:t> </a:t>
            </a:r>
            <a:r>
              <a:rPr lang="de-DE" dirty="0" err="1" smtClean="0"/>
              <a:t>standard</a:t>
            </a:r>
            <a:r>
              <a:rPr lang="de-DE" dirty="0" smtClean="0"/>
              <a:t>.</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Swedish</a:t>
            </a:r>
            <a:r>
              <a:rPr lang="de-DE" dirty="0" smtClean="0"/>
              <a:t> </a:t>
            </a:r>
            <a:r>
              <a:rPr lang="de-DE" dirty="0" err="1" smtClean="0"/>
              <a:t>or</a:t>
            </a:r>
            <a:r>
              <a:rPr lang="de-DE" dirty="0" smtClean="0"/>
              <a:t> Low German?</a:t>
            </a:r>
            <a:endParaRPr lang="de-DE" dirty="0"/>
          </a:p>
        </p:txBody>
      </p:sp>
      <p:sp>
        <p:nvSpPr>
          <p:cNvPr id="3" name="Inhaltsplatzhalter 2"/>
          <p:cNvSpPr>
            <a:spLocks noGrp="1"/>
          </p:cNvSpPr>
          <p:nvPr>
            <p:ph idx="1"/>
          </p:nvPr>
        </p:nvSpPr>
        <p:spPr/>
        <p:txBody>
          <a:bodyPr>
            <a:normAutofit fontScale="92500"/>
          </a:bodyPr>
          <a:lstStyle/>
          <a:p>
            <a:pPr>
              <a:lnSpc>
                <a:spcPct val="90000"/>
              </a:lnSpc>
            </a:pPr>
            <a:r>
              <a:rPr lang="de-DE" dirty="0" smtClean="0"/>
              <a:t>A </a:t>
            </a:r>
            <a:r>
              <a:rPr lang="de-DE" dirty="0" err="1" smtClean="0"/>
              <a:t>great</a:t>
            </a:r>
            <a:r>
              <a:rPr lang="de-DE" dirty="0" smtClean="0"/>
              <a:t> </a:t>
            </a:r>
            <a:r>
              <a:rPr lang="de-DE" dirty="0" err="1" smtClean="0"/>
              <a:t>part</a:t>
            </a:r>
            <a:r>
              <a:rPr lang="de-DE" dirty="0" smtClean="0"/>
              <a:t> </a:t>
            </a:r>
            <a:r>
              <a:rPr lang="de-DE" dirty="0" err="1" smtClean="0"/>
              <a:t>of</a:t>
            </a:r>
            <a:r>
              <a:rPr lang="de-DE" dirty="0" smtClean="0"/>
              <a:t> </a:t>
            </a:r>
            <a:r>
              <a:rPr lang="de-DE" dirty="0" err="1" smtClean="0"/>
              <a:t>the</a:t>
            </a:r>
            <a:r>
              <a:rPr lang="de-DE" dirty="0" smtClean="0"/>
              <a:t> </a:t>
            </a:r>
            <a:r>
              <a:rPr lang="de-DE" dirty="0" err="1" smtClean="0"/>
              <a:t>Swedish</a:t>
            </a:r>
            <a:r>
              <a:rPr lang="de-DE" dirty="0" smtClean="0"/>
              <a:t> </a:t>
            </a:r>
            <a:r>
              <a:rPr lang="de-DE" dirty="0" err="1" smtClean="0"/>
              <a:t>lexicon</a:t>
            </a:r>
            <a:r>
              <a:rPr lang="de-DE" dirty="0" smtClean="0"/>
              <a:t> </a:t>
            </a:r>
            <a:r>
              <a:rPr lang="de-DE" dirty="0" err="1" smtClean="0"/>
              <a:t>is</a:t>
            </a:r>
            <a:r>
              <a:rPr lang="de-DE" dirty="0" smtClean="0"/>
              <a:t> </a:t>
            </a:r>
            <a:r>
              <a:rPr lang="de-DE" dirty="0" err="1" smtClean="0"/>
              <a:t>of</a:t>
            </a:r>
            <a:r>
              <a:rPr lang="de-DE" dirty="0" smtClean="0"/>
              <a:t> Low German </a:t>
            </a:r>
            <a:r>
              <a:rPr lang="de-DE" dirty="0" err="1" smtClean="0"/>
              <a:t>origin</a:t>
            </a:r>
            <a:endParaRPr lang="de-DE" dirty="0" smtClean="0"/>
          </a:p>
          <a:p>
            <a:pPr>
              <a:lnSpc>
                <a:spcPct val="90000"/>
              </a:lnSpc>
            </a:pPr>
            <a:r>
              <a:rPr lang="de-DE" dirty="0" err="1" smtClean="0"/>
              <a:t>Swedish</a:t>
            </a:r>
            <a:r>
              <a:rPr lang="de-DE" dirty="0" smtClean="0"/>
              <a:t> was </a:t>
            </a:r>
            <a:r>
              <a:rPr lang="de-DE" dirty="0" err="1" smtClean="0"/>
              <a:t>the</a:t>
            </a:r>
            <a:r>
              <a:rPr lang="de-DE" dirty="0" smtClean="0"/>
              <a:t> </a:t>
            </a:r>
            <a:r>
              <a:rPr lang="de-DE" dirty="0" err="1" smtClean="0"/>
              <a:t>language</a:t>
            </a:r>
            <a:r>
              <a:rPr lang="de-DE" dirty="0" smtClean="0"/>
              <a:t> </a:t>
            </a:r>
            <a:r>
              <a:rPr lang="de-DE" dirty="0" err="1" smtClean="0"/>
              <a:t>of</a:t>
            </a:r>
            <a:r>
              <a:rPr lang="de-DE" dirty="0" smtClean="0"/>
              <a:t> </a:t>
            </a:r>
            <a:r>
              <a:rPr lang="de-DE" dirty="0" err="1" smtClean="0"/>
              <a:t>administration</a:t>
            </a:r>
            <a:r>
              <a:rPr lang="de-DE" dirty="0" smtClean="0"/>
              <a:t> </a:t>
            </a:r>
            <a:r>
              <a:rPr lang="de-DE" dirty="0" err="1" smtClean="0"/>
              <a:t>and</a:t>
            </a:r>
            <a:r>
              <a:rPr lang="de-DE" dirty="0" smtClean="0"/>
              <a:t> </a:t>
            </a:r>
            <a:r>
              <a:rPr lang="de-DE" dirty="0" err="1" smtClean="0"/>
              <a:t>dominated</a:t>
            </a:r>
            <a:r>
              <a:rPr lang="de-DE" dirty="0" smtClean="0"/>
              <a:t> </a:t>
            </a:r>
            <a:r>
              <a:rPr lang="de-DE" dirty="0" err="1" smtClean="0"/>
              <a:t>up</a:t>
            </a:r>
            <a:r>
              <a:rPr lang="de-DE" dirty="0" smtClean="0"/>
              <a:t> </a:t>
            </a:r>
            <a:r>
              <a:rPr lang="de-DE" dirty="0" err="1" smtClean="0"/>
              <a:t>to</a:t>
            </a:r>
            <a:r>
              <a:rPr lang="de-DE" dirty="0" smtClean="0"/>
              <a:t> </a:t>
            </a:r>
            <a:r>
              <a:rPr lang="de-DE" dirty="0" err="1" smtClean="0"/>
              <a:t>the</a:t>
            </a:r>
            <a:r>
              <a:rPr lang="de-DE" dirty="0" smtClean="0"/>
              <a:t> 20th </a:t>
            </a:r>
            <a:r>
              <a:rPr lang="de-DE" dirty="0" err="1" smtClean="0"/>
              <a:t>century</a:t>
            </a:r>
            <a:endParaRPr lang="de-DE" dirty="0" smtClean="0"/>
          </a:p>
          <a:p>
            <a:pPr>
              <a:lnSpc>
                <a:spcPct val="90000"/>
              </a:lnSpc>
            </a:pPr>
            <a:r>
              <a:rPr lang="de-DE" dirty="0" err="1" smtClean="0"/>
              <a:t>Influence</a:t>
            </a:r>
            <a:r>
              <a:rPr lang="de-DE" dirty="0" smtClean="0"/>
              <a:t> </a:t>
            </a:r>
            <a:r>
              <a:rPr lang="de-DE" dirty="0" err="1" smtClean="0"/>
              <a:t>from</a:t>
            </a:r>
            <a:r>
              <a:rPr lang="de-DE" dirty="0" smtClean="0"/>
              <a:t> </a:t>
            </a:r>
            <a:r>
              <a:rPr lang="de-DE" dirty="0" err="1" smtClean="0"/>
              <a:t>both</a:t>
            </a:r>
            <a:r>
              <a:rPr lang="de-DE" dirty="0" smtClean="0"/>
              <a:t> Standard </a:t>
            </a:r>
            <a:r>
              <a:rPr lang="de-DE" dirty="0" err="1" smtClean="0"/>
              <a:t>Swedish</a:t>
            </a:r>
            <a:r>
              <a:rPr lang="de-DE" dirty="0" smtClean="0"/>
              <a:t> </a:t>
            </a:r>
            <a:r>
              <a:rPr lang="de-DE" dirty="0" err="1" smtClean="0"/>
              <a:t>and</a:t>
            </a:r>
            <a:r>
              <a:rPr lang="de-DE" dirty="0" smtClean="0"/>
              <a:t> </a:t>
            </a:r>
            <a:r>
              <a:rPr lang="de-DE" dirty="0" err="1" smtClean="0"/>
              <a:t>Swedish</a:t>
            </a:r>
            <a:r>
              <a:rPr lang="de-DE" dirty="0" smtClean="0"/>
              <a:t> </a:t>
            </a:r>
            <a:r>
              <a:rPr lang="de-DE" dirty="0" err="1" smtClean="0"/>
              <a:t>dialects</a:t>
            </a:r>
            <a:r>
              <a:rPr lang="de-DE" dirty="0" smtClean="0"/>
              <a:t> </a:t>
            </a:r>
            <a:r>
              <a:rPr lang="de-DE" dirty="0" err="1" smtClean="0"/>
              <a:t>spoken</a:t>
            </a:r>
            <a:r>
              <a:rPr lang="de-DE" dirty="0" smtClean="0"/>
              <a:t> in </a:t>
            </a:r>
            <a:r>
              <a:rPr lang="de-DE" dirty="0" err="1" smtClean="0"/>
              <a:t>Finland</a:t>
            </a:r>
            <a:endParaRPr lang="de-DE" dirty="0" smtClean="0"/>
          </a:p>
          <a:p>
            <a:r>
              <a:rPr lang="de-DE" dirty="0" smtClean="0"/>
              <a:t>Low German was </a:t>
            </a:r>
            <a:r>
              <a:rPr lang="de-DE" dirty="0" err="1" smtClean="0"/>
              <a:t>the</a:t>
            </a:r>
            <a:r>
              <a:rPr lang="de-DE" dirty="0" smtClean="0"/>
              <a:t> </a:t>
            </a:r>
            <a:r>
              <a:rPr lang="de-DE" dirty="0" err="1" smtClean="0"/>
              <a:t>dominanat</a:t>
            </a:r>
            <a:r>
              <a:rPr lang="de-DE" dirty="0" smtClean="0"/>
              <a:t> </a:t>
            </a:r>
            <a:r>
              <a:rPr lang="de-DE" dirty="0" err="1" smtClean="0"/>
              <a:t>language</a:t>
            </a:r>
            <a:r>
              <a:rPr lang="de-DE" dirty="0" smtClean="0"/>
              <a:t> in </a:t>
            </a:r>
            <a:r>
              <a:rPr lang="de-DE" dirty="0" err="1" smtClean="0"/>
              <a:t>economic</a:t>
            </a:r>
            <a:r>
              <a:rPr lang="de-DE" dirty="0" smtClean="0"/>
              <a:t> </a:t>
            </a:r>
            <a:r>
              <a:rPr lang="de-DE" dirty="0" err="1" smtClean="0"/>
              <a:t>affairs</a:t>
            </a:r>
            <a:endParaRPr lang="de-DE" dirty="0" smtClean="0"/>
          </a:p>
          <a:p>
            <a:r>
              <a:rPr lang="de-DE" dirty="0" smtClean="0"/>
              <a:t>The </a:t>
            </a:r>
            <a:r>
              <a:rPr lang="de-DE" dirty="0" err="1" smtClean="0"/>
              <a:t>institution</a:t>
            </a:r>
            <a:r>
              <a:rPr lang="de-DE" dirty="0" smtClean="0"/>
              <a:t> </a:t>
            </a:r>
            <a:r>
              <a:rPr lang="de-DE" dirty="0" err="1" smtClean="0"/>
              <a:t>of</a:t>
            </a:r>
            <a:r>
              <a:rPr lang="de-DE" dirty="0" smtClean="0"/>
              <a:t> </a:t>
            </a:r>
            <a:r>
              <a:rPr lang="de-DE" dirty="0" err="1" smtClean="0"/>
              <a:t>the</a:t>
            </a:r>
            <a:r>
              <a:rPr lang="de-DE" dirty="0" smtClean="0"/>
              <a:t> </a:t>
            </a:r>
            <a:r>
              <a:rPr lang="de-DE" dirty="0" err="1" smtClean="0"/>
              <a:t>city</a:t>
            </a:r>
            <a:r>
              <a:rPr lang="de-DE" dirty="0" smtClean="0"/>
              <a:t> was </a:t>
            </a:r>
            <a:r>
              <a:rPr lang="de-DE" dirty="0" err="1" smtClean="0"/>
              <a:t>introduced</a:t>
            </a:r>
            <a:r>
              <a:rPr lang="de-DE" dirty="0" smtClean="0"/>
              <a:t> </a:t>
            </a:r>
            <a:r>
              <a:rPr lang="de-DE" dirty="0" err="1" smtClean="0"/>
              <a:t>according</a:t>
            </a:r>
            <a:r>
              <a:rPr lang="de-DE" dirty="0" smtClean="0"/>
              <a:t> </a:t>
            </a:r>
            <a:r>
              <a:rPr lang="de-DE" dirty="0" err="1" smtClean="0"/>
              <a:t>to</a:t>
            </a:r>
            <a:r>
              <a:rPr lang="de-DE" dirty="0" smtClean="0"/>
              <a:t> German </a:t>
            </a:r>
            <a:r>
              <a:rPr lang="de-DE" dirty="0" err="1" smtClean="0"/>
              <a:t>models</a:t>
            </a:r>
            <a:r>
              <a:rPr lang="de-DE" dirty="0" smtClean="0"/>
              <a:t> </a:t>
            </a:r>
            <a:r>
              <a:rPr lang="de-DE" dirty="0" err="1" smtClean="0"/>
              <a:t>and</a:t>
            </a:r>
            <a:r>
              <a:rPr lang="de-DE" dirty="0" smtClean="0"/>
              <a:t> </a:t>
            </a:r>
            <a:r>
              <a:rPr lang="de-DE" dirty="0" err="1" smtClean="0"/>
              <a:t>until</a:t>
            </a:r>
            <a:r>
              <a:rPr lang="de-DE" dirty="0" smtClean="0"/>
              <a:t> 1471 Germans </a:t>
            </a:r>
            <a:r>
              <a:rPr lang="de-DE" dirty="0" err="1" smtClean="0"/>
              <a:t>were</a:t>
            </a:r>
            <a:r>
              <a:rPr lang="de-DE" dirty="0" smtClean="0"/>
              <a:t> </a:t>
            </a:r>
            <a:r>
              <a:rPr lang="de-DE" dirty="0" err="1" smtClean="0"/>
              <a:t>supposed</a:t>
            </a:r>
            <a:r>
              <a:rPr lang="de-DE" dirty="0" smtClean="0"/>
              <a:t> </a:t>
            </a:r>
            <a:r>
              <a:rPr lang="de-DE" dirty="0" err="1" smtClean="0"/>
              <a:t>to</a:t>
            </a:r>
            <a:r>
              <a:rPr lang="de-DE" dirty="0" smtClean="0"/>
              <a:t> hold half </a:t>
            </a:r>
            <a:r>
              <a:rPr lang="de-DE" dirty="0" err="1" smtClean="0"/>
              <a:t>of</a:t>
            </a:r>
            <a:r>
              <a:rPr lang="de-DE" dirty="0" smtClean="0"/>
              <a:t> </a:t>
            </a:r>
            <a:r>
              <a:rPr lang="de-DE" dirty="0" err="1" smtClean="0"/>
              <a:t>the</a:t>
            </a:r>
            <a:r>
              <a:rPr lang="de-DE" dirty="0" smtClean="0"/>
              <a:t> </a:t>
            </a:r>
            <a:r>
              <a:rPr lang="de-DE" dirty="0" err="1" smtClean="0"/>
              <a:t>posts</a:t>
            </a:r>
            <a:r>
              <a:rPr lang="de-DE" dirty="0" smtClean="0"/>
              <a:t> in </a:t>
            </a:r>
            <a:r>
              <a:rPr lang="de-DE" dirty="0" err="1" smtClean="0"/>
              <a:t>city</a:t>
            </a:r>
            <a:r>
              <a:rPr lang="de-DE" dirty="0" smtClean="0"/>
              <a:t> </a:t>
            </a:r>
            <a:r>
              <a:rPr lang="de-DE" dirty="0" err="1" smtClean="0"/>
              <a:t>councils</a:t>
            </a:r>
            <a:r>
              <a:rPr lang="de-DE" dirty="0" smtClean="0"/>
              <a:t> </a:t>
            </a:r>
            <a:r>
              <a:rPr lang="de-DE" dirty="0" err="1" smtClean="0"/>
              <a:t>and</a:t>
            </a:r>
            <a:r>
              <a:rPr lang="de-DE" dirty="0" smtClean="0"/>
              <a:t> </a:t>
            </a:r>
            <a:r>
              <a:rPr lang="de-DE" dirty="0" err="1" smtClean="0"/>
              <a:t>mayors</a:t>
            </a:r>
            <a:r>
              <a:rPr lang="de-DE" dirty="0" smtClean="0"/>
              <a:t>‘ </a:t>
            </a:r>
            <a:r>
              <a:rPr lang="de-DE" dirty="0" err="1" smtClean="0"/>
              <a:t>offices</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Possible</a:t>
            </a:r>
            <a:r>
              <a:rPr lang="de-DE" dirty="0" smtClean="0"/>
              <a:t> </a:t>
            </a:r>
            <a:r>
              <a:rPr lang="de-DE" dirty="0" err="1" smtClean="0"/>
              <a:t>distinction</a:t>
            </a:r>
            <a:r>
              <a:rPr lang="de-DE" dirty="0" smtClean="0"/>
              <a:t> </a:t>
            </a:r>
            <a:r>
              <a:rPr lang="de-DE" dirty="0" err="1" smtClean="0"/>
              <a:t>criteria</a:t>
            </a:r>
            <a:endParaRPr lang="de-DE" dirty="0"/>
          </a:p>
        </p:txBody>
      </p:sp>
      <p:sp>
        <p:nvSpPr>
          <p:cNvPr id="3" name="Inhaltsplatzhalter 2"/>
          <p:cNvSpPr>
            <a:spLocks noGrp="1"/>
          </p:cNvSpPr>
          <p:nvPr>
            <p:ph idx="1"/>
          </p:nvPr>
        </p:nvSpPr>
        <p:spPr/>
        <p:txBody>
          <a:bodyPr/>
          <a:lstStyle/>
          <a:p>
            <a:r>
              <a:rPr lang="de-DE" dirty="0" smtClean="0"/>
              <a:t>1. </a:t>
            </a:r>
            <a:r>
              <a:rPr lang="de-DE" dirty="0" err="1" smtClean="0"/>
              <a:t>Phonetical</a:t>
            </a:r>
            <a:r>
              <a:rPr lang="de-DE" dirty="0" smtClean="0"/>
              <a:t> </a:t>
            </a:r>
            <a:r>
              <a:rPr lang="de-DE" dirty="0" err="1" smtClean="0"/>
              <a:t>criteria</a:t>
            </a:r>
            <a:r>
              <a:rPr lang="de-DE" dirty="0" smtClean="0"/>
              <a:t>:</a:t>
            </a:r>
          </a:p>
          <a:p>
            <a:r>
              <a:rPr lang="de-DE" dirty="0" err="1" smtClean="0"/>
              <a:t>Difficult</a:t>
            </a:r>
            <a:r>
              <a:rPr lang="de-DE" dirty="0" smtClean="0"/>
              <a:t>, </a:t>
            </a:r>
            <a:r>
              <a:rPr lang="de-DE" dirty="0" err="1" smtClean="0"/>
              <a:t>because</a:t>
            </a:r>
            <a:r>
              <a:rPr lang="de-DE" dirty="0" smtClean="0"/>
              <a:t> </a:t>
            </a:r>
            <a:r>
              <a:rPr lang="de-DE" dirty="0" err="1" smtClean="0"/>
              <a:t>most</a:t>
            </a:r>
            <a:r>
              <a:rPr lang="de-DE" dirty="0" smtClean="0"/>
              <a:t> </a:t>
            </a:r>
            <a:r>
              <a:rPr lang="de-DE" dirty="0" err="1" smtClean="0"/>
              <a:t>possible</a:t>
            </a:r>
            <a:r>
              <a:rPr lang="de-DE" dirty="0" smtClean="0"/>
              <a:t> </a:t>
            </a:r>
            <a:r>
              <a:rPr lang="de-DE" dirty="0" err="1" smtClean="0"/>
              <a:t>Swedish</a:t>
            </a:r>
            <a:r>
              <a:rPr lang="de-DE" dirty="0" smtClean="0"/>
              <a:t> </a:t>
            </a:r>
            <a:r>
              <a:rPr lang="de-DE" dirty="0" err="1" smtClean="0"/>
              <a:t>and</a:t>
            </a:r>
            <a:r>
              <a:rPr lang="de-DE" dirty="0" smtClean="0"/>
              <a:t> Low German </a:t>
            </a:r>
            <a:r>
              <a:rPr lang="de-DE" dirty="0" err="1" smtClean="0"/>
              <a:t>originals</a:t>
            </a:r>
            <a:r>
              <a:rPr lang="de-DE" dirty="0" smtClean="0"/>
              <a:t> </a:t>
            </a:r>
            <a:r>
              <a:rPr lang="de-DE" dirty="0" err="1" smtClean="0"/>
              <a:t>are</a:t>
            </a:r>
            <a:r>
              <a:rPr lang="de-DE" dirty="0" smtClean="0"/>
              <a:t> </a:t>
            </a:r>
            <a:r>
              <a:rPr lang="de-DE" dirty="0" err="1" smtClean="0"/>
              <a:t>more</a:t>
            </a:r>
            <a:r>
              <a:rPr lang="de-DE" dirty="0" smtClean="0"/>
              <a:t> </a:t>
            </a:r>
            <a:r>
              <a:rPr lang="de-DE" dirty="0" err="1" smtClean="0"/>
              <a:t>or</a:t>
            </a:r>
            <a:r>
              <a:rPr lang="de-DE" dirty="0" smtClean="0"/>
              <a:t> </a:t>
            </a:r>
            <a:r>
              <a:rPr lang="de-DE" dirty="0" err="1" smtClean="0"/>
              <a:t>less</a:t>
            </a:r>
            <a:r>
              <a:rPr lang="de-DE" dirty="0" smtClean="0"/>
              <a:t> </a:t>
            </a:r>
            <a:r>
              <a:rPr lang="de-DE" dirty="0" err="1" smtClean="0"/>
              <a:t>identical</a:t>
            </a:r>
            <a:endParaRPr lang="de-DE" dirty="0" smtClean="0"/>
          </a:p>
          <a:p>
            <a:r>
              <a:rPr lang="de-DE" dirty="0" err="1" smtClean="0"/>
              <a:t>Remarkable</a:t>
            </a:r>
            <a:r>
              <a:rPr lang="de-DE" dirty="0" smtClean="0"/>
              <a:t> </a:t>
            </a:r>
            <a:r>
              <a:rPr lang="de-DE" dirty="0" err="1" smtClean="0"/>
              <a:t>exception</a:t>
            </a:r>
            <a:r>
              <a:rPr lang="de-DE" dirty="0" smtClean="0"/>
              <a:t>: </a:t>
            </a:r>
            <a:r>
              <a:rPr lang="de-DE" dirty="0" err="1" smtClean="0"/>
              <a:t>Sequence</a:t>
            </a:r>
            <a:r>
              <a:rPr lang="de-DE" dirty="0" smtClean="0"/>
              <a:t> /</a:t>
            </a:r>
            <a:r>
              <a:rPr lang="de-DE" dirty="0" err="1" smtClean="0"/>
              <a:t>ouv</a:t>
            </a:r>
            <a:r>
              <a:rPr lang="de-DE" dirty="0" smtClean="0"/>
              <a:t>/ (e.g. in </a:t>
            </a:r>
            <a:r>
              <a:rPr lang="de-DE" i="1" dirty="0" err="1" smtClean="0"/>
              <a:t>rouva</a:t>
            </a:r>
            <a:r>
              <a:rPr lang="de-DE" dirty="0" smtClean="0"/>
              <a:t> '</a:t>
            </a:r>
            <a:r>
              <a:rPr lang="de-DE" dirty="0" err="1" smtClean="0"/>
              <a:t>lady</a:t>
            </a:r>
            <a:r>
              <a:rPr lang="de-DE" dirty="0" smtClean="0"/>
              <a:t>', </a:t>
            </a:r>
            <a:r>
              <a:rPr lang="de-DE" i="1" dirty="0" err="1" smtClean="0"/>
              <a:t>touvi</a:t>
            </a:r>
            <a:r>
              <a:rPr lang="de-DE" dirty="0" smtClean="0"/>
              <a:t> '</a:t>
            </a:r>
            <a:r>
              <a:rPr lang="de-DE" dirty="0" err="1" smtClean="0"/>
              <a:t>rope</a:t>
            </a:r>
            <a:r>
              <a:rPr lang="de-DE" dirty="0" smtClean="0"/>
              <a:t>') </a:t>
            </a:r>
            <a:r>
              <a:rPr lang="de-DE" dirty="0" err="1" smtClean="0"/>
              <a:t>points</a:t>
            </a:r>
            <a:r>
              <a:rPr lang="de-DE" dirty="0" smtClean="0"/>
              <a:t> </a:t>
            </a:r>
            <a:r>
              <a:rPr lang="de-DE" dirty="0" err="1" smtClean="0"/>
              <a:t>to</a:t>
            </a:r>
            <a:r>
              <a:rPr lang="de-DE" dirty="0" smtClean="0"/>
              <a:t> Low German </a:t>
            </a:r>
            <a:r>
              <a:rPr lang="de-DE" dirty="0" err="1" smtClean="0"/>
              <a:t>origin</a:t>
            </a:r>
            <a:endParaRPr lang="de-DE" dirty="0" smtClean="0"/>
          </a:p>
          <a:p>
            <a:r>
              <a:rPr lang="de-DE" dirty="0" err="1" smtClean="0"/>
              <a:t>Germanic</a:t>
            </a:r>
            <a:r>
              <a:rPr lang="de-DE" dirty="0" smtClean="0"/>
              <a:t> feminine </a:t>
            </a:r>
            <a:r>
              <a:rPr lang="de-DE" dirty="0" err="1" smtClean="0"/>
              <a:t>nouns</a:t>
            </a:r>
            <a:r>
              <a:rPr lang="de-DE" dirty="0" smtClean="0"/>
              <a:t> </a:t>
            </a:r>
            <a:r>
              <a:rPr lang="de-DE" dirty="0" err="1" smtClean="0"/>
              <a:t>ending</a:t>
            </a:r>
            <a:r>
              <a:rPr lang="de-DE" dirty="0" smtClean="0"/>
              <a:t> in a </a:t>
            </a:r>
            <a:r>
              <a:rPr lang="de-DE" dirty="0" err="1" smtClean="0"/>
              <a:t>vowel</a:t>
            </a:r>
            <a:r>
              <a:rPr lang="de-DE" dirty="0" smtClean="0"/>
              <a:t> </a:t>
            </a:r>
            <a:r>
              <a:rPr lang="de-DE" dirty="0" err="1" smtClean="0"/>
              <a:t>that</a:t>
            </a:r>
            <a:r>
              <a:rPr lang="de-DE" dirty="0" smtClean="0"/>
              <a:t> </a:t>
            </a:r>
            <a:r>
              <a:rPr lang="de-DE" dirty="0" err="1" smtClean="0"/>
              <a:t>has</a:t>
            </a:r>
            <a:r>
              <a:rPr lang="de-DE" dirty="0" smtClean="0"/>
              <a:t> </a:t>
            </a:r>
            <a:r>
              <a:rPr lang="de-DE" dirty="0" err="1" smtClean="0"/>
              <a:t>been</a:t>
            </a:r>
            <a:r>
              <a:rPr lang="de-DE" dirty="0" smtClean="0"/>
              <a:t> </a:t>
            </a:r>
            <a:r>
              <a:rPr lang="de-DE" dirty="0" err="1" smtClean="0"/>
              <a:t>replaced</a:t>
            </a:r>
            <a:r>
              <a:rPr lang="de-DE" dirty="0" smtClean="0"/>
              <a:t> </a:t>
            </a:r>
            <a:r>
              <a:rPr lang="de-DE" dirty="0" err="1" smtClean="0"/>
              <a:t>by</a:t>
            </a:r>
            <a:r>
              <a:rPr lang="de-DE" dirty="0" smtClean="0"/>
              <a:t> </a:t>
            </a:r>
            <a:r>
              <a:rPr lang="de-DE" dirty="0" err="1" smtClean="0"/>
              <a:t>Fi</a:t>
            </a:r>
            <a:r>
              <a:rPr lang="de-DE" dirty="0" smtClean="0"/>
              <a:t>. -</a:t>
            </a:r>
            <a:r>
              <a:rPr lang="de-DE" i="1" dirty="0" smtClean="0"/>
              <a:t>u</a:t>
            </a:r>
            <a:r>
              <a:rPr lang="de-DE" dirty="0" smtClean="0"/>
              <a:t>/-</a:t>
            </a:r>
            <a:r>
              <a:rPr lang="de-DE" i="1" dirty="0" smtClean="0"/>
              <a:t>y</a:t>
            </a:r>
            <a:r>
              <a:rPr lang="de-DE" dirty="0" smtClean="0"/>
              <a:t> e.g. </a:t>
            </a:r>
            <a:r>
              <a:rPr lang="de-DE" dirty="0" err="1" smtClean="0"/>
              <a:t>Fi</a:t>
            </a:r>
            <a:r>
              <a:rPr lang="de-DE" dirty="0" smtClean="0"/>
              <a:t>. </a:t>
            </a:r>
            <a:r>
              <a:rPr lang="de-DE" i="1" dirty="0" err="1" smtClean="0"/>
              <a:t>lykky</a:t>
            </a:r>
            <a:r>
              <a:rPr lang="de-DE" dirty="0" smtClean="0"/>
              <a:t> '</a:t>
            </a:r>
            <a:r>
              <a:rPr lang="de-DE" dirty="0" err="1" smtClean="0"/>
              <a:t>luck</a:t>
            </a:r>
            <a:r>
              <a:rPr lang="de-DE" dirty="0" smtClean="0"/>
              <a:t>' </a:t>
            </a:r>
            <a:r>
              <a:rPr lang="de-DE" dirty="0" err="1" smtClean="0"/>
              <a:t>as</a:t>
            </a:r>
            <a:r>
              <a:rPr lang="de-DE" dirty="0" smtClean="0"/>
              <a:t> </a:t>
            </a:r>
            <a:r>
              <a:rPr lang="de-DE" dirty="0" err="1" smtClean="0"/>
              <a:t>Swedish</a:t>
            </a:r>
            <a:r>
              <a:rPr lang="de-DE" dirty="0" smtClean="0"/>
              <a:t> </a:t>
            </a:r>
            <a:r>
              <a:rPr lang="de-DE" dirty="0" err="1" smtClean="0"/>
              <a:t>retained</a:t>
            </a:r>
            <a:r>
              <a:rPr lang="de-DE" dirty="0" smtClean="0"/>
              <a:t> -</a:t>
            </a:r>
            <a:r>
              <a:rPr lang="de-DE" i="1" dirty="0" smtClean="0"/>
              <a:t>o</a:t>
            </a:r>
            <a:r>
              <a:rPr lang="de-DE" dirty="0" smtClean="0"/>
              <a:t>/-</a:t>
            </a:r>
            <a:r>
              <a:rPr lang="de-DE" i="1" dirty="0" smtClean="0"/>
              <a:t>u</a:t>
            </a:r>
            <a:r>
              <a:rPr lang="de-DE" dirty="0" smtClean="0"/>
              <a:t> in </a:t>
            </a:r>
            <a:r>
              <a:rPr lang="de-DE" dirty="0" err="1" smtClean="0"/>
              <a:t>oblique</a:t>
            </a:r>
            <a:r>
              <a:rPr lang="de-DE" dirty="0" smtClean="0"/>
              <a:t> </a:t>
            </a:r>
            <a:r>
              <a:rPr lang="de-DE" dirty="0" err="1" smtClean="0"/>
              <a:t>cases</a:t>
            </a:r>
            <a:r>
              <a:rPr lang="de-DE" dirty="0" smtClean="0"/>
              <a:t> </a:t>
            </a:r>
            <a:r>
              <a:rPr lang="de-DE" dirty="0" err="1" smtClean="0"/>
              <a:t>much</a:t>
            </a:r>
            <a:r>
              <a:rPr lang="de-DE" dirty="0" smtClean="0"/>
              <a:t> </a:t>
            </a:r>
            <a:r>
              <a:rPr lang="de-DE" dirty="0" err="1" smtClean="0"/>
              <a:t>longer</a:t>
            </a:r>
            <a:r>
              <a:rPr lang="de-DE" dirty="0" smtClean="0"/>
              <a:t> </a:t>
            </a:r>
            <a:r>
              <a:rPr lang="de-DE" dirty="0" err="1" smtClean="0"/>
              <a:t>than</a:t>
            </a:r>
            <a:r>
              <a:rPr lang="de-DE" dirty="0" smtClean="0"/>
              <a:t> Low German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Possible</a:t>
            </a:r>
            <a:r>
              <a:rPr lang="de-DE" dirty="0" smtClean="0"/>
              <a:t> </a:t>
            </a:r>
            <a:r>
              <a:rPr lang="de-DE" dirty="0" err="1" smtClean="0"/>
              <a:t>distinction</a:t>
            </a:r>
            <a:r>
              <a:rPr lang="de-DE" dirty="0" smtClean="0"/>
              <a:t> </a:t>
            </a:r>
            <a:r>
              <a:rPr lang="de-DE" dirty="0" err="1" smtClean="0"/>
              <a:t>criteria</a:t>
            </a:r>
            <a:endParaRPr lang="de-DE" dirty="0"/>
          </a:p>
        </p:txBody>
      </p:sp>
      <p:sp>
        <p:nvSpPr>
          <p:cNvPr id="3" name="Inhaltsplatzhalter 2"/>
          <p:cNvSpPr>
            <a:spLocks noGrp="1"/>
          </p:cNvSpPr>
          <p:nvPr>
            <p:ph idx="1"/>
          </p:nvPr>
        </p:nvSpPr>
        <p:spPr/>
        <p:txBody>
          <a:bodyPr>
            <a:normAutofit/>
          </a:bodyPr>
          <a:lstStyle/>
          <a:p>
            <a:r>
              <a:rPr lang="de-DE" dirty="0" smtClean="0"/>
              <a:t>2.) </a:t>
            </a:r>
            <a:r>
              <a:rPr lang="de-DE" dirty="0" err="1" smtClean="0"/>
              <a:t>Semantic</a:t>
            </a:r>
            <a:r>
              <a:rPr lang="de-DE" dirty="0" smtClean="0"/>
              <a:t> </a:t>
            </a:r>
            <a:r>
              <a:rPr lang="de-DE" dirty="0" err="1" smtClean="0"/>
              <a:t>criteria</a:t>
            </a:r>
            <a:endParaRPr lang="de-DE" dirty="0" smtClean="0"/>
          </a:p>
          <a:p>
            <a:r>
              <a:rPr lang="de-DE" dirty="0" smtClean="0"/>
              <a:t>Non-</a:t>
            </a:r>
            <a:r>
              <a:rPr lang="de-DE" dirty="0" err="1" smtClean="0"/>
              <a:t>existence</a:t>
            </a:r>
            <a:r>
              <a:rPr lang="de-DE" dirty="0" smtClean="0"/>
              <a:t> </a:t>
            </a:r>
            <a:r>
              <a:rPr lang="de-DE" dirty="0" err="1" smtClean="0"/>
              <a:t>of</a:t>
            </a:r>
            <a:r>
              <a:rPr lang="de-DE" dirty="0" smtClean="0"/>
              <a:t> a </a:t>
            </a:r>
            <a:r>
              <a:rPr lang="de-DE" dirty="0" err="1" smtClean="0"/>
              <a:t>word</a:t>
            </a:r>
            <a:r>
              <a:rPr lang="de-DE" dirty="0" smtClean="0"/>
              <a:t> in </a:t>
            </a:r>
            <a:r>
              <a:rPr lang="de-DE" dirty="0" err="1" smtClean="0"/>
              <a:t>either</a:t>
            </a:r>
            <a:r>
              <a:rPr lang="de-DE" dirty="0" smtClean="0"/>
              <a:t> Low German </a:t>
            </a:r>
            <a:r>
              <a:rPr lang="de-DE" dirty="0" err="1" smtClean="0"/>
              <a:t>or</a:t>
            </a:r>
            <a:r>
              <a:rPr lang="de-DE" dirty="0" smtClean="0"/>
              <a:t> </a:t>
            </a:r>
            <a:r>
              <a:rPr lang="de-DE" dirty="0" err="1" smtClean="0"/>
              <a:t>Swedish</a:t>
            </a:r>
            <a:r>
              <a:rPr lang="de-DE" dirty="0" smtClean="0"/>
              <a:t>:</a:t>
            </a:r>
          </a:p>
          <a:p>
            <a:r>
              <a:rPr lang="de-DE" dirty="0" smtClean="0"/>
              <a:t>E.g. </a:t>
            </a:r>
            <a:r>
              <a:rPr lang="de-DE" dirty="0" err="1" smtClean="0"/>
              <a:t>Fi</a:t>
            </a:r>
            <a:r>
              <a:rPr lang="de-DE" dirty="0" smtClean="0"/>
              <a:t>. </a:t>
            </a:r>
            <a:r>
              <a:rPr lang="de-DE" dirty="0" err="1" smtClean="0"/>
              <a:t>dial</a:t>
            </a:r>
            <a:r>
              <a:rPr lang="de-DE" dirty="0" smtClean="0"/>
              <a:t>. </a:t>
            </a:r>
            <a:r>
              <a:rPr lang="de-DE" i="1" dirty="0" err="1" smtClean="0"/>
              <a:t>laatta</a:t>
            </a:r>
            <a:r>
              <a:rPr lang="de-DE" dirty="0" smtClean="0"/>
              <a:t> '</a:t>
            </a:r>
            <a:r>
              <a:rPr lang="de-DE" dirty="0" err="1" smtClean="0"/>
              <a:t>sand</a:t>
            </a:r>
            <a:r>
              <a:rPr lang="de-DE" dirty="0" smtClean="0"/>
              <a:t> </a:t>
            </a:r>
            <a:r>
              <a:rPr lang="de-DE" dirty="0" err="1" smtClean="0"/>
              <a:t>bank</a:t>
            </a:r>
            <a:r>
              <a:rPr lang="de-DE" dirty="0" smtClean="0"/>
              <a:t>' </a:t>
            </a:r>
            <a:r>
              <a:rPr lang="de-DE" dirty="0" err="1" smtClean="0"/>
              <a:t>should</a:t>
            </a:r>
            <a:r>
              <a:rPr lang="de-DE" dirty="0" smtClean="0"/>
              <a:t> </a:t>
            </a:r>
            <a:r>
              <a:rPr lang="de-DE" dirty="0" err="1" smtClean="0"/>
              <a:t>be</a:t>
            </a:r>
            <a:r>
              <a:rPr lang="de-DE" dirty="0" smtClean="0"/>
              <a:t> </a:t>
            </a:r>
            <a:r>
              <a:rPr lang="de-DE" dirty="0" err="1" smtClean="0"/>
              <a:t>of</a:t>
            </a:r>
            <a:r>
              <a:rPr lang="de-DE" dirty="0" smtClean="0"/>
              <a:t> Low German </a:t>
            </a:r>
            <a:r>
              <a:rPr lang="de-DE" dirty="0" err="1" smtClean="0"/>
              <a:t>origin</a:t>
            </a:r>
            <a:r>
              <a:rPr lang="de-DE" dirty="0" smtClean="0"/>
              <a:t>, </a:t>
            </a:r>
            <a:r>
              <a:rPr lang="de-DE" dirty="0" err="1" smtClean="0"/>
              <a:t>while</a:t>
            </a:r>
            <a:r>
              <a:rPr lang="de-DE" dirty="0" smtClean="0"/>
              <a:t> </a:t>
            </a:r>
            <a:r>
              <a:rPr lang="de-DE" i="1" dirty="0" err="1" smtClean="0"/>
              <a:t>laatta</a:t>
            </a:r>
            <a:r>
              <a:rPr lang="de-DE" dirty="0" smtClean="0"/>
              <a:t> '</a:t>
            </a:r>
            <a:r>
              <a:rPr lang="de-DE" dirty="0" err="1" smtClean="0"/>
              <a:t>plate</a:t>
            </a:r>
            <a:r>
              <a:rPr lang="de-DE" dirty="0" smtClean="0"/>
              <a:t>' </a:t>
            </a:r>
            <a:r>
              <a:rPr lang="de-DE" dirty="0" err="1" smtClean="0"/>
              <a:t>can</a:t>
            </a:r>
            <a:r>
              <a:rPr lang="de-DE" dirty="0" smtClean="0"/>
              <a:t> </a:t>
            </a:r>
            <a:r>
              <a:rPr lang="de-DE" dirty="0" err="1" smtClean="0"/>
              <a:t>be</a:t>
            </a:r>
            <a:r>
              <a:rPr lang="de-DE" dirty="0" smtClean="0"/>
              <a:t> </a:t>
            </a:r>
            <a:r>
              <a:rPr lang="de-DE" dirty="0" err="1" smtClean="0"/>
              <a:t>borrowed</a:t>
            </a:r>
            <a:r>
              <a:rPr lang="de-DE" dirty="0" smtClean="0"/>
              <a:t> </a:t>
            </a:r>
            <a:r>
              <a:rPr lang="de-DE" dirty="0" err="1" smtClean="0"/>
              <a:t>from</a:t>
            </a:r>
            <a:r>
              <a:rPr lang="de-DE" dirty="0" smtClean="0"/>
              <a:t> </a:t>
            </a:r>
            <a:r>
              <a:rPr lang="de-DE" dirty="0" err="1" smtClean="0"/>
              <a:t>either</a:t>
            </a:r>
            <a:r>
              <a:rPr lang="de-DE" dirty="0" smtClean="0"/>
              <a:t> </a:t>
            </a:r>
            <a:r>
              <a:rPr lang="de-DE" dirty="0" err="1" smtClean="0"/>
              <a:t>Swedish</a:t>
            </a:r>
            <a:r>
              <a:rPr lang="de-DE" dirty="0" smtClean="0"/>
              <a:t> </a:t>
            </a:r>
            <a:r>
              <a:rPr lang="de-DE" dirty="0" err="1" smtClean="0"/>
              <a:t>or</a:t>
            </a:r>
            <a:r>
              <a:rPr lang="de-DE" dirty="0" smtClean="0"/>
              <a:t> Low German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yperion">
  <a:themeElements>
    <a:clrScheme name="Hyperion">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Hyperion">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yperion">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TotalTime>
  <Words>1101</Words>
  <Application>Microsoft Office PowerPoint</Application>
  <PresentationFormat>On-screen Show (4:3)</PresentationFormat>
  <Paragraphs>76</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Hyperion</vt:lpstr>
      <vt:lpstr>Traces of Low German Influence on Finnish in the Middle Ages</vt:lpstr>
      <vt:lpstr>Slide 2</vt:lpstr>
      <vt:lpstr>Finland in the 12th Century</vt:lpstr>
      <vt:lpstr>Slide 4</vt:lpstr>
      <vt:lpstr>Chronology of Low German</vt:lpstr>
      <vt:lpstr>Chronology of Low German (2)</vt:lpstr>
      <vt:lpstr>Swedish or Low German?</vt:lpstr>
      <vt:lpstr>Possible distinction criteria</vt:lpstr>
      <vt:lpstr>Possible distinction criteria</vt:lpstr>
      <vt:lpstr>Possible distinction criteria</vt:lpstr>
      <vt:lpstr>Possible distinction criteria</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Traces of Low German Influence on Finnish in the Middle Ages</dc:title>
  <dc:creator>Universal</dc:creator>
  <cp:lastModifiedBy>HY-User</cp:lastModifiedBy>
  <cp:revision>27</cp:revision>
  <dcterms:created xsi:type="dcterms:W3CDTF">2012-06-07T11:04:41Z</dcterms:created>
  <dcterms:modified xsi:type="dcterms:W3CDTF">2012-06-09T09:39:50Z</dcterms:modified>
</cp:coreProperties>
</file>